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459" r:id="rId2"/>
    <p:sldId id="476" r:id="rId3"/>
    <p:sldId id="256" r:id="rId4"/>
    <p:sldId id="257" r:id="rId5"/>
    <p:sldId id="262" r:id="rId6"/>
    <p:sldId id="267" r:id="rId7"/>
    <p:sldId id="273" r:id="rId8"/>
    <p:sldId id="279" r:id="rId9"/>
    <p:sldId id="280" r:id="rId10"/>
    <p:sldId id="285" r:id="rId11"/>
    <p:sldId id="293" r:id="rId12"/>
    <p:sldId id="297" r:id="rId13"/>
    <p:sldId id="310" r:id="rId14"/>
    <p:sldId id="323" r:id="rId15"/>
    <p:sldId id="329" r:id="rId16"/>
    <p:sldId id="477" r:id="rId17"/>
    <p:sldId id="336" r:id="rId18"/>
    <p:sldId id="337" r:id="rId19"/>
    <p:sldId id="344" r:id="rId20"/>
    <p:sldId id="367" r:id="rId21"/>
    <p:sldId id="447" r:id="rId22"/>
    <p:sldId id="379" r:id="rId23"/>
    <p:sldId id="384" r:id="rId24"/>
    <p:sldId id="385" r:id="rId25"/>
    <p:sldId id="449" r:id="rId26"/>
    <p:sldId id="401" r:id="rId27"/>
    <p:sldId id="405" r:id="rId28"/>
    <p:sldId id="451" r:id="rId29"/>
    <p:sldId id="495" r:id="rId30"/>
    <p:sldId id="494" r:id="rId31"/>
    <p:sldId id="452" r:id="rId32"/>
    <p:sldId id="453" r:id="rId33"/>
    <p:sldId id="454" r:id="rId34"/>
    <p:sldId id="455" r:id="rId35"/>
    <p:sldId id="479" r:id="rId36"/>
    <p:sldId id="427" r:id="rId37"/>
    <p:sldId id="478" r:id="rId38"/>
    <p:sldId id="480" r:id="rId39"/>
    <p:sldId id="481" r:id="rId40"/>
    <p:sldId id="482" r:id="rId41"/>
    <p:sldId id="432" r:id="rId42"/>
    <p:sldId id="483" r:id="rId43"/>
    <p:sldId id="485" r:id="rId44"/>
    <p:sldId id="484" r:id="rId45"/>
    <p:sldId id="486" r:id="rId46"/>
    <p:sldId id="488" r:id="rId47"/>
    <p:sldId id="489" r:id="rId48"/>
    <p:sldId id="490" r:id="rId49"/>
    <p:sldId id="444" r:id="rId50"/>
    <p:sldId id="469" r:id="rId51"/>
    <p:sldId id="474" r:id="rId52"/>
    <p:sldId id="491" r:id="rId53"/>
    <p:sldId id="496" r:id="rId54"/>
    <p:sldId id="492" r:id="rId55"/>
    <p:sldId id="493" r:id="rId56"/>
    <p:sldId id="497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00"/>
    <a:srgbClr val="FF6600"/>
    <a:srgbClr val="44FF11"/>
    <a:srgbClr val="FFFF99"/>
    <a:srgbClr val="CCFFCC"/>
    <a:srgbClr val="99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23260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260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88C984D-FC41-E44C-B0A2-741D516E0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9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1A2F8-F088-914E-8E4C-DAFB7E765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6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13B3-94A4-E94A-9029-8CC9DB9F2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1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035-354E-8347-A1A4-E5FCFA3C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7CBD5-35AF-314F-8945-C0FB4D42B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0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929DD-9137-B74E-9E76-72452D2E3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1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439B3-C7FC-A549-9362-D4B36DA2B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9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4ECD5-56B7-F747-861A-93EBF5429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894C8-2293-E84E-912D-C4166D2F1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7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A82B4-8EAB-A945-AFB7-706DE9817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3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78E4F-F30F-264C-8D77-286066747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5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3142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2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3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3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3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3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3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3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3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3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3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3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4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3144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4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4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4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4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4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4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4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5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5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5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5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5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5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5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5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5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5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6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6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6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6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6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6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6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6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6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6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7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7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7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7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7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7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7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7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7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7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8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8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8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8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8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8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8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8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8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8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9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9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9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9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9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9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9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9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9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49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0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0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0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0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0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0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0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0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0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0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1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1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1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1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1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1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1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1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1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1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2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2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2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2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2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2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2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2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2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2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3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3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3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3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3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3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3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3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3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3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4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4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4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4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4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4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4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4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4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4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5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5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5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5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5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5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5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5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5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5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6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6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7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7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7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7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7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57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23157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157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157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158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144C003-CBE1-9046-BF85-CC3779FC1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158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581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5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5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5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5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5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0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g.org/mactex/" TargetMode="External"/><Relationship Id="rId4" Type="http://schemas.openxmlformats.org/officeDocument/2006/relationships/hyperlink" Target="https://www.tug.org/texliv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iktex.org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tp://ftp.tex.ac.uk/tex-archive/info/mil/mil.pdf" TargetMode="External"/><Relationship Id="rId4" Type="http://schemas.openxmlformats.org/officeDocument/2006/relationships/hyperlink" Target="http://en.wikibooks.org/wiki/LaTeX" TargetMode="External"/><Relationship Id="rId5" Type="http://schemas.openxmlformats.org/officeDocument/2006/relationships/hyperlink" Target="https://tug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More-Math-Into-LaTeX-Edition/dp/0387322892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ckichan.com" TargetMode="External"/><Relationship Id="rId3" Type="http://schemas.openxmlformats.org/officeDocument/2006/relationships/hyperlink" Target="http://www.lyx.org/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An introduction to </a:t>
            </a:r>
            <a:r>
              <a:rPr lang="en-US" dirty="0" err="1" smtClean="0">
                <a:cs typeface="+mj-cs"/>
              </a:rPr>
              <a:t>LaTeX</a:t>
            </a:r>
            <a:endParaRPr lang="en-US" dirty="0" smtClean="0">
              <a:cs typeface="+mj-cs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And other options for producing documents containing mathematics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More history: AMS</a:t>
            </a:r>
            <a:r>
              <a:rPr lang="en-US" dirty="0" smtClean="0">
                <a:cs typeface="+mj-cs"/>
              </a:rPr>
              <a:t>-</a:t>
            </a:r>
            <a:r>
              <a:rPr lang="en-US" dirty="0" err="1" smtClean="0">
                <a:cs typeface="+mj-cs"/>
              </a:rPr>
              <a:t>TeX</a:t>
            </a:r>
            <a:r>
              <a:rPr lang="en-US" dirty="0" smtClean="0">
                <a:cs typeface="+mj-cs"/>
              </a:rPr>
              <a:t>… 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Released in early 1980's by AMS.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Based on Knuth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s Vanilla style.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Improvements:</a:t>
            </a:r>
          </a:p>
          <a:p>
            <a:pPr lvl="1" eaLnBrk="1" hangingPunct="1">
              <a:defRPr/>
            </a:pPr>
            <a:r>
              <a:rPr lang="en-US" dirty="0" smtClean="0"/>
              <a:t>handling </a:t>
            </a:r>
            <a:r>
              <a:rPr lang="en-US" i="1" dirty="0" smtClean="0"/>
              <a:t>very</a:t>
            </a:r>
            <a:r>
              <a:rPr lang="en-US" dirty="0" smtClean="0"/>
              <a:t> complex math formulas. </a:t>
            </a:r>
          </a:p>
          <a:p>
            <a:pPr lvl="1" eaLnBrk="1" hangingPunct="1">
              <a:defRPr/>
            </a:pPr>
            <a:r>
              <a:rPr lang="en-US" dirty="0" smtClean="0"/>
              <a:t>additional math oriented fonts.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Developed by Michael </a:t>
            </a:r>
            <a:r>
              <a:rPr lang="en-US" dirty="0" err="1" smtClean="0">
                <a:cs typeface="+mn-cs"/>
              </a:rPr>
              <a:t>Spivak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u="sng" dirty="0" smtClean="0">
                <a:cs typeface="+mn-cs"/>
              </a:rPr>
              <a:t>The Joy of </a:t>
            </a:r>
            <a:r>
              <a:rPr lang="en-US" u="sng" dirty="0" err="1" smtClean="0">
                <a:cs typeface="+mn-cs"/>
              </a:rPr>
              <a:t>TeX</a:t>
            </a:r>
            <a:r>
              <a:rPr lang="en-US" dirty="0" smtClean="0">
                <a:cs typeface="+mn-cs"/>
              </a:rPr>
              <a:t> (1982</a:t>
            </a:r>
            <a:r>
              <a:rPr lang="en-US" dirty="0" smtClean="0">
                <a:latin typeface="Arial"/>
                <a:cs typeface="+mn-cs"/>
              </a:rPr>
              <a:t>…</a:t>
            </a:r>
            <a:r>
              <a:rPr lang="en-US" dirty="0" smtClean="0"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Still more history: </a:t>
            </a:r>
            <a:r>
              <a:rPr lang="en-US" dirty="0" err="1" smtClean="0">
                <a:cs typeface="+mj-cs"/>
              </a:rPr>
              <a:t>LaTeX</a:t>
            </a:r>
            <a:r>
              <a:rPr lang="en-US" dirty="0" smtClean="0">
                <a:cs typeface="+mj-cs"/>
              </a:rPr>
              <a:t>…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Released in mid 1980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written by Leslie Lamport, of Digital Equipment Co. </a:t>
            </a:r>
          </a:p>
          <a:p>
            <a:pPr eaLnBrk="1" hangingPunct="1">
              <a:defRPr/>
            </a:pPr>
            <a:r>
              <a:rPr lang="en-US" u="sng" smtClean="0">
                <a:cs typeface="+mn-cs"/>
              </a:rPr>
              <a:t>LaTeX: A documant preparation system</a:t>
            </a:r>
            <a:r>
              <a:rPr lang="en-US" smtClean="0">
                <a:cs typeface="+mn-cs"/>
              </a:rPr>
              <a:t> (1986)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Upgrade of Knuth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basic TeX language,</a:t>
            </a:r>
            <a:br>
              <a:rPr lang="en-US" smtClean="0">
                <a:cs typeface="+mn-cs"/>
              </a:rPr>
            </a:br>
            <a:r>
              <a:rPr lang="en-US" smtClean="0">
                <a:cs typeface="+mn-cs"/>
              </a:rPr>
              <a:t> independent of AMS-TeX.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Innovations in LaTeX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>
                <a:cs typeface="+mn-cs"/>
              </a:rPr>
              <a:t>Automatic numbering</a:t>
            </a:r>
            <a:r>
              <a:rPr lang="en-US" smtClean="0">
                <a:cs typeface="+mn-cs"/>
              </a:rPr>
              <a:t> of theorems and equations.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A better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mark-up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system (e.g., environments).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A Pascal-like style.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A greater variety of document types article,book, etc.)</a:t>
            </a:r>
          </a:p>
          <a:p>
            <a:pPr eaLnBrk="1" hangingPunct="1">
              <a:defRPr/>
            </a:pPr>
            <a:r>
              <a:rPr lang="en-US" smtClean="0">
                <a:latin typeface="Arial"/>
                <a:cs typeface="+mn-cs"/>
              </a:rPr>
              <a:t>…</a:t>
            </a:r>
            <a:r>
              <a:rPr lang="en-US" smtClean="0">
                <a:cs typeface="+mn-cs"/>
              </a:rPr>
              <a:t>still more fonts.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Current </a:t>
            </a:r>
            <a:r>
              <a:rPr lang="en-US" dirty="0" smtClean="0">
                <a:latin typeface="Comic Sans MS" charset="0"/>
                <a:cs typeface="+mj-cs"/>
              </a:rPr>
              <a:t>State of the Art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689975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LaTeX-2</a:t>
            </a:r>
            <a:r>
              <a:rPr lang="en-US" dirty="0" smtClean="0">
                <a:latin typeface="Symbol" charset="0"/>
                <a:cs typeface="+mn-cs"/>
              </a:rPr>
              <a:t>e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(</a:t>
            </a:r>
            <a:r>
              <a:rPr lang="en-US" dirty="0" smtClean="0"/>
              <a:t>Frank </a:t>
            </a:r>
            <a:r>
              <a:rPr lang="en-US" dirty="0" err="1" smtClean="0"/>
              <a:t>Mittelbach</a:t>
            </a:r>
            <a:r>
              <a:rPr lang="en-US" dirty="0" smtClean="0"/>
              <a:t>, </a:t>
            </a:r>
            <a:r>
              <a:rPr lang="en-US" i="1" dirty="0" smtClean="0"/>
              <a:t>et </a:t>
            </a:r>
            <a:r>
              <a:rPr lang="en-US" i="1" dirty="0" smtClean="0"/>
              <a:t>al</a:t>
            </a:r>
            <a:r>
              <a:rPr lang="en-US" dirty="0" smtClean="0"/>
              <a:t>)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AMS-</a:t>
            </a:r>
            <a:r>
              <a:rPr lang="en-US" dirty="0" err="1" smtClean="0">
                <a:cs typeface="+mn-cs"/>
              </a:rPr>
              <a:t>LaTeX</a:t>
            </a:r>
            <a:r>
              <a:rPr lang="en-US" dirty="0" smtClean="0">
                <a:cs typeface="+mn-cs"/>
              </a:rPr>
              <a:t> as LaTeX-2</a:t>
            </a:r>
            <a:r>
              <a:rPr lang="en-US" dirty="0" smtClean="0">
                <a:latin typeface="Symbol" charset="0"/>
                <a:cs typeface="+mn-cs"/>
              </a:rPr>
              <a:t>e</a:t>
            </a:r>
            <a:r>
              <a:rPr lang="en-US" dirty="0" smtClean="0">
                <a:cs typeface="+mn-cs"/>
              </a:rPr>
              <a:t> package. 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Knuth’s </a:t>
            </a:r>
            <a:r>
              <a:rPr lang="en-US" dirty="0" err="1" smtClean="0">
                <a:cs typeface="+mn-cs"/>
              </a:rPr>
              <a:t>TeX</a:t>
            </a:r>
            <a:r>
              <a:rPr lang="en-US" dirty="0" smtClean="0">
                <a:cs typeface="+mn-cs"/>
              </a:rPr>
              <a:t> program replaced with </a:t>
            </a:r>
            <a:r>
              <a:rPr lang="en-US" dirty="0" err="1" smtClean="0">
                <a:cs typeface="+mn-cs"/>
              </a:rPr>
              <a:t>PDFLaTex</a:t>
            </a:r>
            <a:r>
              <a:rPr lang="en-US" dirty="0" smtClean="0">
                <a:cs typeface="+mn-cs"/>
              </a:rPr>
              <a:t> program.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Easy to install distributions for Windows, Mac, Linux (all open source).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TeXworks</a:t>
            </a:r>
            <a:r>
              <a:rPr lang="en-US" dirty="0" smtClean="0">
                <a:cs typeface="+mn-cs"/>
              </a:rPr>
              <a:t> GUI for all platforms.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Many useful packages, styles, and auxiliaries:</a:t>
            </a:r>
          </a:p>
          <a:p>
            <a:pPr lvl="1" eaLnBrk="1" hangingPunct="1">
              <a:defRPr/>
            </a:pPr>
            <a:r>
              <a:rPr lang="en-US" dirty="0" err="1" smtClean="0"/>
              <a:t>BibTeX</a:t>
            </a:r>
            <a:r>
              <a:rPr lang="en-US" dirty="0" smtClean="0"/>
              <a:t>, graphics, Beamer, etc.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Distributions.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00200"/>
            <a:ext cx="8308975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Microsoft Windows: </a:t>
            </a:r>
            <a:r>
              <a:rPr lang="en-US" i="1" dirty="0" err="1" smtClean="0">
                <a:cs typeface="+mn-cs"/>
              </a:rPr>
              <a:t>MikTeX</a:t>
            </a:r>
            <a:r>
              <a:rPr lang="en-US" dirty="0" smtClean="0">
                <a:cs typeface="+mn-cs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hlinkClick r:id="rId2"/>
              </a:rPr>
              <a:t>http://miktex.org/</a:t>
            </a:r>
            <a:r>
              <a:rPr lang="en-US" dirty="0" smtClean="0"/>
              <a:t>  (use the “Basic Installer”).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Mac OS X: </a:t>
            </a:r>
            <a:r>
              <a:rPr lang="en-US" i="1" dirty="0" err="1" smtClean="0">
                <a:cs typeface="+mn-cs"/>
              </a:rPr>
              <a:t>MacTeX</a:t>
            </a:r>
            <a:endParaRPr lang="en-US" i="1" dirty="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hlinkClick r:id="rId3"/>
              </a:rPr>
              <a:t>https://www.tug.org/mactex/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(install </a:t>
            </a:r>
            <a:r>
              <a:rPr lang="en-US" dirty="0" err="1" smtClean="0"/>
              <a:t>MacTeX.pkg</a:t>
            </a:r>
            <a:r>
              <a:rPr lang="en-US" dirty="0" smtClean="0"/>
              <a:t>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Linux (or any Unix): </a:t>
            </a:r>
            <a:r>
              <a:rPr lang="en-US" i="1" dirty="0" err="1" smtClean="0">
                <a:cs typeface="+mn-cs"/>
              </a:rPr>
              <a:t>TeX</a:t>
            </a:r>
            <a:r>
              <a:rPr lang="en-US" i="1" dirty="0" smtClean="0">
                <a:cs typeface="+mn-cs"/>
              </a:rPr>
              <a:t>-Live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hlinkClick r:id="rId4"/>
              </a:rPr>
              <a:t>https://www.tug.org/texlive/</a:t>
            </a: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/>
              <a:t>(It’s probably best to install via your Linux distributions implementation of </a:t>
            </a:r>
            <a:r>
              <a:rPr lang="en-US" dirty="0" err="1" smtClean="0"/>
              <a:t>dpkg</a:t>
            </a:r>
            <a:r>
              <a:rPr lang="en-US" dirty="0" smtClean="0"/>
              <a:t> or RPM rather than from here.).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GUI Front Ends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err="1" smtClean="0">
                <a:cs typeface="+mn-cs"/>
              </a:rPr>
              <a:t>TeXworks</a:t>
            </a:r>
            <a:r>
              <a:rPr lang="en-US" dirty="0" smtClean="0">
                <a:cs typeface="+mn-cs"/>
              </a:rPr>
              <a:t> (all platforms)</a:t>
            </a:r>
          </a:p>
          <a:p>
            <a:pPr lvl="1" eaLnBrk="1" hangingPunct="1">
              <a:defRPr/>
            </a:pPr>
            <a:r>
              <a:rPr lang="en-US" i="1" dirty="0" err="1" smtClean="0"/>
              <a:t>TeXShop</a:t>
            </a:r>
            <a:r>
              <a:rPr lang="en-US" dirty="0" smtClean="0"/>
              <a:t> (Mac), </a:t>
            </a:r>
            <a:r>
              <a:rPr lang="en-US" i="1" dirty="0" err="1" smtClean="0"/>
              <a:t>WinEdt</a:t>
            </a:r>
            <a:r>
              <a:rPr lang="en-US" dirty="0" smtClean="0"/>
              <a:t> (Windows)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GNU </a:t>
            </a:r>
            <a:r>
              <a:rPr lang="en-US" i="1" dirty="0" err="1" smtClean="0">
                <a:cs typeface="+mn-cs"/>
              </a:rPr>
              <a:t>Emacs</a:t>
            </a:r>
            <a:r>
              <a:rPr lang="en-US" dirty="0" smtClean="0">
                <a:cs typeface="+mn-cs"/>
              </a:rPr>
              <a:t> with </a:t>
            </a:r>
            <a:r>
              <a:rPr lang="en-US" i="1" dirty="0" err="1" smtClean="0">
                <a:cs typeface="+mn-cs"/>
              </a:rPr>
              <a:t>AUCTeX</a:t>
            </a:r>
            <a:r>
              <a:rPr lang="en-US" dirty="0" smtClean="0">
                <a:cs typeface="+mn-cs"/>
              </a:rPr>
              <a:t> package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cs typeface="+mn-cs"/>
              </a:rPr>
              <a:t>         </a:t>
            </a:r>
            <a:r>
              <a:rPr lang="en-US" dirty="0" smtClean="0">
                <a:cs typeface="+mn-cs"/>
              </a:rPr>
              <a:t>(for the hardcore </a:t>
            </a:r>
            <a:r>
              <a:rPr lang="en-US" dirty="0" smtClean="0">
                <a:cs typeface="+mn-cs"/>
              </a:rPr>
              <a:t>hacker in you…)</a:t>
            </a:r>
            <a:r>
              <a:rPr lang="en-US" dirty="0" smtClean="0">
                <a:cs typeface="+mn-cs"/>
              </a:rPr>
              <a:t>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References</a:t>
            </a:r>
          </a:p>
        </p:txBody>
      </p:sp>
      <p:sp>
        <p:nvSpPr>
          <p:cNvPr id="2539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689975" cy="4498975"/>
          </a:xfrm>
        </p:spPr>
        <p:txBody>
          <a:bodyPr/>
          <a:lstStyle/>
          <a:p>
            <a:pPr eaLnBrk="1" hangingPunct="1">
              <a:buClr>
                <a:srgbClr val="A3C145"/>
              </a:buClr>
              <a:defRPr/>
            </a:pPr>
            <a:r>
              <a:rPr lang="en-US" u="sng" dirty="0" smtClean="0">
                <a:cs typeface="+mn-cs"/>
              </a:rPr>
              <a:t>More Math into Latex</a:t>
            </a:r>
            <a:r>
              <a:rPr lang="en-US" dirty="0" smtClean="0">
                <a:cs typeface="+mn-cs"/>
              </a:rPr>
              <a:t> by George A. </a:t>
            </a:r>
            <a:r>
              <a:rPr lang="en-US" dirty="0" err="1" smtClean="0">
                <a:cs typeface="+mn-cs"/>
              </a:rPr>
              <a:t>Gratzer</a:t>
            </a:r>
            <a:r>
              <a:rPr lang="en-US" dirty="0" smtClean="0">
                <a:cs typeface="+mn-cs"/>
              </a:rPr>
              <a:t>, 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(4</a:t>
            </a:r>
            <a:r>
              <a:rPr lang="en-US" baseline="30000" dirty="0" smtClean="0">
                <a:solidFill>
                  <a:srgbClr val="FFFFFF"/>
                </a:solidFill>
                <a:cs typeface="+mn-cs"/>
              </a:rPr>
              <a:t>th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cs typeface="+mn-cs"/>
              </a:rPr>
              <a:t>ed</a:t>
            </a:r>
            <a:r>
              <a:rPr lang="en-US" dirty="0" smtClean="0">
                <a:solidFill>
                  <a:srgbClr val="FFFFFF"/>
                </a:solidFill>
                <a:cs typeface="+mn-cs"/>
              </a:rPr>
              <a:t> 2007)</a:t>
            </a:r>
            <a:r>
              <a:rPr lang="en-US" sz="2000" dirty="0" smtClean="0">
                <a:solidFill>
                  <a:srgbClr val="FFFFFF"/>
                </a:solidFill>
                <a:cs typeface="+mn-cs"/>
                <a:hlinkClick r:id="rId2"/>
              </a:rPr>
              <a:t>http://www.amazon.com/More-Math-Into-LaTeX-Edition/dp/0387322892</a:t>
            </a:r>
            <a:r>
              <a:rPr lang="en-US" sz="2000" dirty="0" smtClean="0">
                <a:cs typeface="+mn-cs"/>
              </a:rPr>
              <a:t> </a:t>
            </a:r>
            <a:endParaRPr lang="en-US" sz="2000" u="sng" dirty="0" smtClean="0">
              <a:cs typeface="+mn-cs"/>
            </a:endParaRPr>
          </a:p>
          <a:p>
            <a:pPr eaLnBrk="1" hangingPunct="1">
              <a:defRPr/>
            </a:pPr>
            <a:r>
              <a:rPr lang="en-US" u="sng" dirty="0" smtClean="0">
                <a:cs typeface="+mn-cs"/>
              </a:rPr>
              <a:t>Math into </a:t>
            </a:r>
            <a:r>
              <a:rPr lang="en-US" u="sng" dirty="0" err="1" smtClean="0">
                <a:cs typeface="+mn-cs"/>
              </a:rPr>
              <a:t>LaTeX</a:t>
            </a:r>
            <a:r>
              <a:rPr lang="en-US" dirty="0" smtClean="0">
                <a:cs typeface="+mn-cs"/>
              </a:rPr>
              <a:t> by George A. </a:t>
            </a:r>
            <a:r>
              <a:rPr lang="en-US" dirty="0" err="1" smtClean="0">
                <a:cs typeface="+mn-cs"/>
              </a:rPr>
              <a:t>Gratzer</a:t>
            </a:r>
            <a:r>
              <a:rPr lang="en-US" dirty="0" smtClean="0">
                <a:cs typeface="+mn-cs"/>
              </a:rPr>
              <a:t> (1993) </a:t>
            </a:r>
            <a:br>
              <a:rPr lang="en-US" dirty="0" smtClean="0">
                <a:cs typeface="+mn-cs"/>
              </a:rPr>
            </a:br>
            <a:r>
              <a:rPr lang="en-US" sz="2400" dirty="0" smtClean="0">
                <a:cs typeface="+mn-cs"/>
                <a:hlinkClick r:id="rId3" action="ppaction://hlinkfile"/>
              </a:rPr>
              <a:t>ftp://ftp.tex.ac.uk/tex-archive/info/mil/mil.pdf</a:t>
            </a: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 </a:t>
            </a:r>
            <a:r>
              <a:rPr lang="en-US" u="sng" dirty="0" err="1" smtClean="0">
                <a:cs typeface="+mn-cs"/>
              </a:rPr>
              <a:t>LaTeX</a:t>
            </a:r>
            <a:r>
              <a:rPr lang="en-US" dirty="0" smtClean="0">
                <a:cs typeface="+mn-cs"/>
              </a:rPr>
              <a:t> by </a:t>
            </a:r>
            <a:r>
              <a:rPr lang="en-US" dirty="0" err="1" smtClean="0">
                <a:cs typeface="+mn-cs"/>
              </a:rPr>
              <a:t>Wikibooks.org</a:t>
            </a:r>
            <a:r>
              <a:rPr lang="en-US" dirty="0" smtClean="0">
                <a:cs typeface="+mn-cs"/>
              </a:rPr>
              <a:t>     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cs typeface="+mn-cs"/>
              </a:rPr>
              <a:t>           </a:t>
            </a:r>
            <a:r>
              <a:rPr lang="en-US" sz="2400" dirty="0" smtClean="0">
                <a:cs typeface="+mn-cs"/>
                <a:hlinkClick r:id="rId4"/>
              </a:rPr>
              <a:t>http://en.wikibooks.org/wiki/LaTeX</a:t>
            </a:r>
            <a:endParaRPr lang="en-US" sz="1600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TUG (</a:t>
            </a:r>
            <a:r>
              <a:rPr lang="en-US" dirty="0" err="1" smtClean="0">
                <a:cs typeface="+mn-cs"/>
              </a:rPr>
              <a:t>TeX</a:t>
            </a:r>
            <a:r>
              <a:rPr lang="en-US" dirty="0" smtClean="0">
                <a:cs typeface="+mn-cs"/>
              </a:rPr>
              <a:t> Users Group)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cs typeface="+mn-cs"/>
              </a:rPr>
              <a:t>                  </a:t>
            </a:r>
            <a:r>
              <a:rPr lang="en-US" sz="2400" dirty="0" smtClean="0">
                <a:cs typeface="+mn-cs"/>
                <a:hlinkClick r:id="rId5"/>
              </a:rPr>
              <a:t>https://tug.org</a:t>
            </a:r>
            <a:r>
              <a:rPr lang="en-US" sz="2400" dirty="0" smtClean="0">
                <a:cs typeface="+mn-cs"/>
              </a:rPr>
              <a:t/>
            </a:r>
            <a:br>
              <a:rPr lang="en-US" sz="2400" dirty="0" smtClean="0">
                <a:cs typeface="+mn-cs"/>
              </a:rPr>
            </a:br>
            <a:endParaRPr lang="en-US" sz="2400" dirty="0" smtClean="0">
              <a:cs typeface="+mn-cs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i="1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3. Using TeX 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Mark-up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LaTeX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is a </a:t>
            </a:r>
            <a:r>
              <a:rPr lang="en-US" i="1" dirty="0" smtClean="0">
                <a:cs typeface="+mn-cs"/>
              </a:rPr>
              <a:t>markup language</a:t>
            </a:r>
            <a:r>
              <a:rPr lang="en-US" dirty="0" smtClean="0">
                <a:cs typeface="+mn-cs"/>
              </a:rPr>
              <a:t>, </a:t>
            </a:r>
            <a:r>
              <a:rPr lang="en-US" dirty="0" smtClean="0">
                <a:cs typeface="+mn-cs"/>
              </a:rPr>
              <a:t>(like HTML, the </a:t>
            </a:r>
            <a:r>
              <a:rPr lang="en-US" dirty="0" smtClean="0">
                <a:cs typeface="+mn-cs"/>
              </a:rPr>
              <a:t>language of the </a:t>
            </a:r>
            <a:r>
              <a:rPr lang="en-US" dirty="0" smtClean="0">
                <a:cs typeface="+mn-cs"/>
              </a:rPr>
              <a:t>www)</a:t>
            </a:r>
            <a:r>
              <a:rPr lang="en-US" dirty="0" smtClean="0">
                <a:cs typeface="+mn-cs"/>
              </a:rPr>
              <a:t>.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You type an ASCII </a:t>
            </a:r>
            <a:r>
              <a:rPr lang="en-US" dirty="0" smtClean="0">
                <a:cs typeface="+mn-cs"/>
              </a:rPr>
              <a:t>(text) file </a:t>
            </a:r>
            <a:r>
              <a:rPr lang="en-US" dirty="0" smtClean="0">
                <a:cs typeface="+mn-cs"/>
              </a:rPr>
              <a:t>with the extension ".</a:t>
            </a:r>
            <a:r>
              <a:rPr lang="en-US" dirty="0" err="1" smtClean="0">
                <a:cs typeface="+mn-cs"/>
              </a:rPr>
              <a:t>tex</a:t>
            </a:r>
            <a:r>
              <a:rPr lang="en-US" dirty="0" smtClean="0">
                <a:cs typeface="+mn-cs"/>
              </a:rPr>
              <a:t>”. 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Y</a:t>
            </a:r>
            <a:r>
              <a:rPr lang="en-US" dirty="0" smtClean="0">
                <a:cs typeface="+mn-cs"/>
              </a:rPr>
              <a:t>ou </a:t>
            </a:r>
            <a:r>
              <a:rPr lang="en-US" dirty="0" smtClean="0">
                <a:cs typeface="+mn-cs"/>
              </a:rPr>
              <a:t>do not worry about formatting</a:t>
            </a:r>
            <a:r>
              <a:rPr lang="en-US" dirty="0" smtClean="0">
                <a:cs typeface="+mn-cs"/>
              </a:rPr>
              <a:t>. You leave it to </a:t>
            </a:r>
            <a:r>
              <a:rPr lang="en-US" dirty="0" err="1" smtClean="0">
                <a:cs typeface="+mn-cs"/>
              </a:rPr>
              <a:t>LaTeX</a:t>
            </a:r>
            <a:r>
              <a:rPr lang="en-US" dirty="0" smtClean="0">
                <a:cs typeface="+mn-cs"/>
              </a:rPr>
              <a:t> (as i</a:t>
            </a:r>
            <a:r>
              <a:rPr lang="en-US" dirty="0" smtClean="0"/>
              <a:t>n </a:t>
            </a:r>
            <a:r>
              <a:rPr lang="en-US" dirty="0" smtClean="0"/>
              <a:t>HTML </a:t>
            </a:r>
            <a:r>
              <a:rPr lang="en-US" dirty="0" smtClean="0"/>
              <a:t>where you leave </a:t>
            </a:r>
            <a:r>
              <a:rPr lang="en-US" dirty="0" smtClean="0"/>
              <a:t>formatting to the </a:t>
            </a:r>
            <a:r>
              <a:rPr lang="en-US" dirty="0" smtClean="0"/>
              <a:t>browser).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TeX</a:t>
            </a:r>
            <a:r>
              <a:rPr lang="en-US" dirty="0" smtClean="0">
                <a:cs typeface="+mn-cs"/>
              </a:rPr>
              <a:t> formats according to the style you are using.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Ideology </a:t>
            </a:r>
          </a:p>
        </p:txBody>
      </p:sp>
      <p:sp>
        <p:nvSpPr>
          <p:cNvPr id="921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Logical Document Design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as opposed to “</a:t>
            </a:r>
            <a:r>
              <a:rPr lang="en-US" dirty="0" smtClean="0"/>
              <a:t>WYSIWYG” (what you see is what you get)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Common to </a:t>
            </a:r>
            <a:r>
              <a:rPr lang="en-US" dirty="0" err="1" smtClean="0">
                <a:cs typeface="+mn-cs"/>
              </a:rPr>
              <a:t>TeX</a:t>
            </a:r>
            <a:r>
              <a:rPr lang="en-US" dirty="0" smtClean="0">
                <a:cs typeface="+mn-cs"/>
              </a:rPr>
              <a:t> and </a:t>
            </a:r>
            <a:r>
              <a:rPr lang="en-US" dirty="0" smtClean="0">
                <a:cs typeface="+mn-cs"/>
              </a:rPr>
              <a:t>HTML. 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User describes </a:t>
            </a:r>
            <a:r>
              <a:rPr lang="en-US" i="1" dirty="0" smtClean="0">
                <a:cs typeface="+mn-cs"/>
              </a:rPr>
              <a:t>logical role </a:t>
            </a:r>
            <a:r>
              <a:rPr lang="en-US" dirty="0" smtClean="0">
                <a:cs typeface="+mn-cs"/>
              </a:rPr>
              <a:t>of each part of the document.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... </a:t>
            </a:r>
            <a:r>
              <a:rPr lang="en-US" i="1" dirty="0" smtClean="0">
                <a:cs typeface="+mn-cs"/>
              </a:rPr>
              <a:t>not</a:t>
            </a:r>
            <a:r>
              <a:rPr lang="en-US" dirty="0" smtClean="0">
                <a:cs typeface="+mn-cs"/>
              </a:rPr>
              <a:t> how to</a:t>
            </a:r>
            <a:r>
              <a:rPr lang="en-US" i="1" dirty="0" smtClean="0">
                <a:cs typeface="+mn-cs"/>
              </a:rPr>
              <a:t> place</a:t>
            </a:r>
            <a:r>
              <a:rPr lang="en-US" dirty="0" smtClean="0">
                <a:cs typeface="+mn-cs"/>
              </a:rPr>
              <a:t> items on the page! 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Of course some adjustment is often necessary at the end…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302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Robbie Robinson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Department of Mathematics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GWU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Washington DC 20052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robinson@gwu.edu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Logical Document Design in TeX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5800" y="1447800"/>
            <a:ext cx="80772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To emphasize text, you type: </a:t>
            </a: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990600" y="4800600"/>
            <a:ext cx="6629400" cy="762000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en-US" sz="3600" i="1">
                <a:solidFill>
                  <a:srgbClr val="000000"/>
                </a:solidFill>
                <a:latin typeface="Times New Roman" charset="0"/>
                <a:cs typeface="+mn-cs"/>
              </a:rPr>
              <a:t>Emphasize this!</a:t>
            </a:r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>
            <a:off x="990600" y="2443163"/>
            <a:ext cx="6934200" cy="635000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>
                <a:solidFill>
                  <a:srgbClr val="000000"/>
                </a:solidFill>
                <a:latin typeface="Courier New" charset="0"/>
                <a:cs typeface="+mn-cs"/>
              </a:rPr>
              <a:t>{\em Emphasize this!} </a:t>
            </a:r>
            <a:endParaRPr lang="en-US" sz="2000" b="1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533400" y="3581400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What you will (probably) get: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  <p:bldP spid="115716" grpId="0" animBg="1"/>
      <p:bldP spid="115717" grpId="0" animBg="1"/>
      <p:bldP spid="1157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How do you demand italics?</a:t>
            </a:r>
          </a:p>
        </p:txBody>
      </p:sp>
      <p:sp>
        <p:nvSpPr>
          <p:cNvPr id="207876" name="AutoShape 4"/>
          <p:cNvSpPr>
            <a:spLocks noChangeArrowheads="1"/>
          </p:cNvSpPr>
          <p:nvPr/>
        </p:nvSpPr>
        <p:spPr bwMode="auto">
          <a:xfrm>
            <a:off x="990600" y="4800600"/>
            <a:ext cx="6629400" cy="762000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en-US" sz="3600" i="1">
                <a:solidFill>
                  <a:srgbClr val="000000"/>
                </a:solidFill>
                <a:latin typeface="Times New Roman" charset="0"/>
                <a:cs typeface="+mn-cs"/>
              </a:rPr>
              <a:t>Italicize this!</a:t>
            </a:r>
          </a:p>
        </p:txBody>
      </p:sp>
      <p:sp>
        <p:nvSpPr>
          <p:cNvPr id="207877" name="AutoShape 5"/>
          <p:cNvSpPr>
            <a:spLocks noChangeArrowheads="1"/>
          </p:cNvSpPr>
          <p:nvPr/>
        </p:nvSpPr>
        <p:spPr bwMode="auto">
          <a:xfrm>
            <a:off x="990600" y="1860550"/>
            <a:ext cx="6934200" cy="635000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>
                <a:solidFill>
                  <a:srgbClr val="000000"/>
                </a:solidFill>
                <a:latin typeface="Courier New" charset="0"/>
                <a:cs typeface="+mn-cs"/>
              </a:rPr>
              <a:t>{\it Italicize this!} </a:t>
            </a:r>
            <a:endParaRPr lang="en-US" sz="2000" b="1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533400" y="3352800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What you (should) get: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animBg="1"/>
      <p:bldP spid="207877" grpId="0" animBg="1"/>
      <p:bldP spid="2078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charset="0"/>
                <a:cs typeface="+mn-cs"/>
              </a:rPr>
              <a:t>{\bf … } </a:t>
            </a:r>
            <a:r>
              <a:rPr lang="en-US" smtClean="0">
                <a:cs typeface="+mn-cs"/>
              </a:rPr>
              <a:t>for boldface, </a:t>
            </a:r>
          </a:p>
          <a:p>
            <a:pPr eaLnBrk="1" hangingPunct="1">
              <a:defRPr/>
            </a:pPr>
            <a:r>
              <a:rPr lang="en-US" smtClean="0">
                <a:latin typeface="Courier New" charset="0"/>
                <a:cs typeface="+mn-cs"/>
              </a:rPr>
              <a:t>{\rm … }</a:t>
            </a:r>
            <a:r>
              <a:rPr lang="en-US" smtClean="0">
                <a:cs typeface="+mn-cs"/>
              </a:rPr>
              <a:t>  for Roman (not italics or bold) </a:t>
            </a:r>
          </a:p>
          <a:p>
            <a:pPr eaLnBrk="1" hangingPunct="1">
              <a:defRPr/>
            </a:pPr>
            <a:r>
              <a:rPr lang="en-US" smtClean="0">
                <a:latin typeface="Courier New" charset="0"/>
                <a:cs typeface="+mn-cs"/>
              </a:rPr>
              <a:t>{\tt … }</a:t>
            </a:r>
            <a:r>
              <a:rPr lang="en-US" smtClean="0">
                <a:cs typeface="+mn-cs"/>
              </a:rPr>
              <a:t> for teletype. </a:t>
            </a:r>
          </a:p>
          <a:p>
            <a:pPr eaLnBrk="1" hangingPunct="1">
              <a:defRPr/>
            </a:pPr>
            <a:r>
              <a:rPr lang="en-US" smtClean="0">
                <a:latin typeface="Courier New" charset="0"/>
                <a:cs typeface="+mn-cs"/>
              </a:rPr>
              <a:t>{\sc … }</a:t>
            </a:r>
            <a:r>
              <a:rPr lang="en-US" smtClean="0">
                <a:cs typeface="+mn-cs"/>
              </a:rPr>
              <a:t> for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small caps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.</a:t>
            </a:r>
          </a:p>
        </p:txBody>
      </p:sp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Font control in La-TeX.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4. Typing Mathematics</a:t>
            </a:r>
            <a:r>
              <a:rPr lang="en-US" dirty="0" smtClean="0">
                <a:cs typeface="+mj-cs"/>
              </a:rPr>
              <a:t>.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More TeX v.s. HTML </a:t>
            </a:r>
          </a:p>
        </p:txBody>
      </p:sp>
      <p:sp>
        <p:nvSpPr>
          <p:cNvPr id="134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In </a:t>
            </a:r>
            <a:r>
              <a:rPr lang="en-US" dirty="0" err="1" smtClean="0">
                <a:cs typeface="+mn-cs"/>
              </a:rPr>
              <a:t>TeX</a:t>
            </a:r>
            <a:r>
              <a:rPr lang="en-US" dirty="0" smtClean="0">
                <a:cs typeface="+mn-cs"/>
              </a:rPr>
              <a:t> the </a:t>
            </a:r>
            <a:r>
              <a:rPr lang="en-US" i="1" dirty="0" smtClean="0">
                <a:cs typeface="+mn-cs"/>
              </a:rPr>
              <a:t>big thing</a:t>
            </a:r>
            <a:r>
              <a:rPr lang="en-US" dirty="0" smtClean="0">
                <a:cs typeface="+mn-cs"/>
              </a:rPr>
              <a:t> is mathematics. 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Inside your document, all formulas are typeset in</a:t>
            </a:r>
            <a:r>
              <a:rPr lang="en-US" i="1" dirty="0" smtClean="0">
                <a:cs typeface="+mn-cs"/>
              </a:rPr>
              <a:t> math mode</a:t>
            </a:r>
            <a:r>
              <a:rPr lang="en-US" dirty="0" smtClean="0">
                <a:cs typeface="+mn-cs"/>
              </a:rPr>
              <a:t>.</a:t>
            </a:r>
          </a:p>
          <a:p>
            <a:pPr lvl="2" eaLnBrk="1" hangingPunct="1">
              <a:defRPr/>
            </a:pPr>
            <a:r>
              <a:rPr lang="en-US" dirty="0" smtClean="0">
                <a:cs typeface="+mn-cs"/>
              </a:rPr>
              <a:t>There is </a:t>
            </a:r>
            <a:r>
              <a:rPr lang="en-US" i="1" dirty="0" smtClean="0">
                <a:cs typeface="+mn-cs"/>
              </a:rPr>
              <a:t>display math </a:t>
            </a:r>
            <a:r>
              <a:rPr lang="en-US" dirty="0" smtClean="0">
                <a:cs typeface="+mn-cs"/>
              </a:rPr>
              <a:t>and </a:t>
            </a:r>
            <a:r>
              <a:rPr lang="en-US" i="1" dirty="0" smtClean="0">
                <a:cs typeface="+mn-cs"/>
              </a:rPr>
              <a:t>inline math</a:t>
            </a:r>
            <a:r>
              <a:rPr lang="en-US" dirty="0" smtClean="0">
                <a:cs typeface="+mn-cs"/>
              </a:rPr>
              <a:t>.</a:t>
            </a:r>
          </a:p>
          <a:p>
            <a:pPr lvl="2" eaLnBrk="1" hangingPunct="1">
              <a:defRPr/>
            </a:pPr>
            <a:r>
              <a:rPr lang="en-US" dirty="0">
                <a:cs typeface="+mn-cs"/>
              </a:rPr>
              <a:t>V</a:t>
            </a:r>
            <a:r>
              <a:rPr lang="en-US" dirty="0" smtClean="0">
                <a:cs typeface="+mn-cs"/>
              </a:rPr>
              <a:t>ariables in </a:t>
            </a:r>
            <a:r>
              <a:rPr lang="en-US" i="1" dirty="0" smtClean="0">
                <a:cs typeface="+mn-cs"/>
              </a:rPr>
              <a:t>italics, </a:t>
            </a:r>
            <a:r>
              <a:rPr lang="en-US" dirty="0" smtClean="0">
                <a:cs typeface="+mn-cs"/>
              </a:rPr>
              <a:t>numbers in Roman, lots of math symbols!</a:t>
            </a:r>
            <a:endParaRPr lang="en-US" dirty="0" smtClean="0">
              <a:cs typeface="+mn-cs"/>
            </a:endParaRP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In contrast, text is set in </a:t>
            </a:r>
            <a:r>
              <a:rPr lang="en-US" i="1" dirty="0" smtClean="0">
                <a:cs typeface="+mn-cs"/>
              </a:rPr>
              <a:t>text mode</a:t>
            </a:r>
            <a:r>
              <a:rPr lang="en-US" dirty="0" smtClean="0">
                <a:cs typeface="+mn-cs"/>
              </a:rPr>
              <a:t>.</a:t>
            </a:r>
          </a:p>
          <a:p>
            <a:pPr lvl="2" eaLnBrk="1" hangingPunct="1">
              <a:defRPr/>
            </a:pPr>
            <a:r>
              <a:rPr lang="en-US" dirty="0" smtClean="0">
                <a:cs typeface="+mn-cs"/>
              </a:rPr>
              <a:t>Default font is Roman.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</a:t>
            </a:r>
            <a:r>
              <a:rPr lang="en-US" dirty="0" smtClean="0">
                <a:cs typeface="+mj-cs"/>
              </a:rPr>
              <a:t>xample</a:t>
            </a:r>
            <a:endParaRPr lang="en-US" dirty="0" smtClean="0">
              <a:cs typeface="+mj-cs"/>
            </a:endParaRPr>
          </a:p>
        </p:txBody>
      </p:sp>
      <p:sp>
        <p:nvSpPr>
          <p:cNvPr id="21094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4800" y="1219200"/>
            <a:ext cx="8686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M</a:t>
            </a:r>
            <a:r>
              <a:rPr lang="en-US" dirty="0" smtClean="0">
                <a:cs typeface="+mn-cs"/>
              </a:rPr>
              <a:t>ath mode </a:t>
            </a:r>
            <a:r>
              <a:rPr lang="en-US" i="1" dirty="0"/>
              <a:t>Inline</a:t>
            </a:r>
            <a:r>
              <a:rPr lang="en-US" dirty="0" smtClean="0">
                <a:cs typeface="+mn-cs"/>
              </a:rPr>
              <a:t>: </a:t>
            </a:r>
            <a:r>
              <a:rPr lang="en-US" dirty="0" smtClean="0">
                <a:cs typeface="+mn-cs"/>
              </a:rPr>
              <a:t>equations between $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s </a:t>
            </a:r>
          </a:p>
        </p:txBody>
      </p:sp>
      <p:sp>
        <p:nvSpPr>
          <p:cNvPr id="210948" name="AutoShape 4"/>
          <p:cNvSpPr>
            <a:spLocks noChangeArrowheads="1"/>
          </p:cNvSpPr>
          <p:nvPr/>
        </p:nvSpPr>
        <p:spPr bwMode="auto">
          <a:xfrm>
            <a:off x="685800" y="4495800"/>
            <a:ext cx="7620000" cy="1187450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rgbClr val="000000"/>
                </a:solidFill>
                <a:latin typeface="Times New Roman" charset="0"/>
                <a:cs typeface="+mn-cs"/>
              </a:rPr>
              <a:t>An inline equation </a:t>
            </a:r>
            <a:r>
              <a:rPr lang="en-US" sz="3200" i="1" dirty="0">
                <a:solidFill>
                  <a:srgbClr val="000000"/>
                </a:solidFill>
                <a:latin typeface="Times New Roman" charset="0"/>
                <a:cs typeface="+mn-cs"/>
              </a:rPr>
              <a:t>x</a:t>
            </a:r>
            <a:r>
              <a:rPr lang="en-US" sz="3200" baseline="30000" dirty="0">
                <a:solidFill>
                  <a:srgbClr val="000000"/>
                </a:solidFill>
                <a:latin typeface="Times New Roman" charset="0"/>
                <a:cs typeface="+mn-cs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–</a:t>
            </a:r>
            <a:r>
              <a:rPr lang="en-US" sz="3200" i="1" dirty="0">
                <a:solidFill>
                  <a:srgbClr val="000000"/>
                </a:solidFill>
                <a:latin typeface="Times New Roman" charset="0"/>
                <a:cs typeface="+mn-cs"/>
              </a:rPr>
              <a:t>x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–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cs typeface="+mn-cs"/>
              </a:rPr>
              <a:t>1 = 0 appears in this line.</a:t>
            </a:r>
          </a:p>
        </p:txBody>
      </p:sp>
      <p:sp>
        <p:nvSpPr>
          <p:cNvPr id="210949" name="AutoShape 5"/>
          <p:cNvSpPr>
            <a:spLocks noChangeArrowheads="1"/>
          </p:cNvSpPr>
          <p:nvPr/>
        </p:nvSpPr>
        <p:spPr bwMode="auto">
          <a:xfrm>
            <a:off x="457200" y="2057400"/>
            <a:ext cx="7924800" cy="1261229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An inline equation </a:t>
            </a:r>
            <a:b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</a:b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$x^2-x-1=0$ </a:t>
            </a:r>
            <a:r>
              <a:rPr lang="en-US" sz="2400" b="1" dirty="0" smtClean="0">
                <a:solidFill>
                  <a:srgbClr val="000000"/>
                </a:solidFill>
                <a:latin typeface="Courier New" charset="0"/>
                <a:cs typeface="+mn-cs"/>
              </a:rPr>
              <a:t>appears 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in this line.</a:t>
            </a:r>
            <a:r>
              <a:rPr lang="en-US" sz="3600" b="1" dirty="0">
                <a:solidFill>
                  <a:srgbClr val="000000"/>
                </a:solidFill>
                <a:latin typeface="Courier New" charset="0"/>
                <a:cs typeface="+mn-cs"/>
              </a:rPr>
              <a:t> </a:t>
            </a:r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838200" y="3733800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You will get (approximately)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6172200"/>
            <a:ext cx="7710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LaTeX</a:t>
            </a:r>
            <a:r>
              <a:rPr lang="en-US" sz="2800" dirty="0" smtClean="0"/>
              <a:t> </a:t>
            </a:r>
            <a:r>
              <a:rPr lang="en-US" sz="2800" dirty="0" smtClean="0"/>
              <a:t>decides where to break lines, pages, etc.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/>
      <p:bldP spid="210948" grpId="0" animBg="1"/>
      <p:bldP spid="210949" grpId="0" animBg="1"/>
      <p:bldP spid="2109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Knuth</a:t>
            </a:r>
            <a:r>
              <a:rPr lang="en-US" dirty="0" smtClean="0">
                <a:latin typeface="Arial"/>
                <a:cs typeface="+mj-cs"/>
              </a:rPr>
              <a:t>’</a:t>
            </a:r>
            <a:r>
              <a:rPr lang="en-US" dirty="0" smtClean="0">
                <a:cs typeface="+mj-cs"/>
              </a:rPr>
              <a:t>s </a:t>
            </a:r>
            <a:r>
              <a:rPr lang="en-US" dirty="0" smtClean="0">
                <a:cs typeface="+mj-cs"/>
              </a:rPr>
              <a:t>poor choice of delimiters </a:t>
            </a:r>
          </a:p>
        </p:txBody>
      </p:sp>
      <p:sp>
        <p:nvSpPr>
          <p:cNvPr id="150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9070975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TeX</a:t>
            </a:r>
            <a:r>
              <a:rPr lang="en-US" dirty="0" smtClean="0">
                <a:cs typeface="+mn-cs"/>
              </a:rPr>
              <a:t> violates a </a:t>
            </a:r>
            <a:r>
              <a:rPr lang="en-US" i="1" dirty="0" smtClean="0">
                <a:cs typeface="+mn-cs"/>
              </a:rPr>
              <a:t>common custom </a:t>
            </a:r>
            <a:r>
              <a:rPr lang="en-US" dirty="0" smtClean="0">
                <a:cs typeface="+mn-cs"/>
              </a:rPr>
              <a:t>of notation</a:t>
            </a:r>
            <a:r>
              <a:rPr lang="en-US" dirty="0" smtClean="0">
                <a:cs typeface="+mn-cs"/>
              </a:rPr>
              <a:t>: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>
                <a:solidFill>
                  <a:srgbClr val="CCFFCC"/>
                </a:solidFill>
              </a:rPr>
              <a:t>Delimiters </a:t>
            </a:r>
            <a:r>
              <a:rPr lang="en-US" i="1" dirty="0" smtClean="0">
                <a:solidFill>
                  <a:srgbClr val="CCFFCC"/>
                </a:solidFill>
              </a:rPr>
              <a:t>should </a:t>
            </a:r>
            <a:r>
              <a:rPr lang="en-US" i="1" dirty="0" smtClean="0">
                <a:solidFill>
                  <a:srgbClr val="CCFFCC"/>
                </a:solidFill>
              </a:rPr>
              <a:t>come in </a:t>
            </a:r>
            <a:r>
              <a:rPr lang="en-US" i="1" dirty="0" smtClean="0">
                <a:solidFill>
                  <a:srgbClr val="CCFFCC"/>
                </a:solidFill>
              </a:rPr>
              <a:t>left </a:t>
            </a:r>
            <a:r>
              <a:rPr lang="en-US" i="1" dirty="0" smtClean="0">
                <a:solidFill>
                  <a:srgbClr val="CCFFCC"/>
                </a:solidFill>
              </a:rPr>
              <a:t>and right pairs.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>
              <a:solidFill>
                <a:srgbClr val="CCFFCC"/>
              </a:solidFill>
              <a:latin typeface="Courier New" charset="0"/>
              <a:cs typeface="+mn-cs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latin typeface="Courier New" charset="0"/>
                <a:cs typeface="+mn-cs"/>
              </a:rPr>
              <a:t>$x^2-x-1=0$</a:t>
            </a:r>
            <a:r>
              <a:rPr lang="en-US" dirty="0" smtClean="0">
                <a:cs typeface="+mn-cs"/>
              </a:rPr>
              <a:t> violates this.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LaTeX</a:t>
            </a:r>
            <a:r>
              <a:rPr lang="en-US" dirty="0" smtClean="0">
                <a:cs typeface="+mj-cs"/>
              </a:rPr>
              <a:t> corrects Knuth</a:t>
            </a:r>
          </a:p>
        </p:txBody>
      </p:sp>
      <p:sp>
        <p:nvSpPr>
          <p:cNvPr id="154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219200"/>
            <a:ext cx="8610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 Allows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latin typeface="Courier New" charset="0"/>
                <a:cs typeface="+mn-cs"/>
              </a:rPr>
              <a:t>\( x^2-x-1=0 \) </a:t>
            </a:r>
            <a:r>
              <a:rPr lang="en-US" dirty="0" smtClean="0">
                <a:cs typeface="+mn-cs"/>
              </a:rPr>
              <a:t>for inline math</a:t>
            </a:r>
            <a:r>
              <a:rPr lang="en-US" dirty="0" smtClean="0">
                <a:cs typeface="+mn-cs"/>
              </a:rPr>
              <a:t>.</a:t>
            </a:r>
          </a:p>
          <a:p>
            <a:pPr marL="342900" lvl="1" indent="-342900" eaLnBrk="1" hangingPunct="1"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US" sz="3200" dirty="0" smtClean="0"/>
              <a:t> But most people </a:t>
            </a:r>
            <a:r>
              <a:rPr lang="en-US" sz="3200" dirty="0"/>
              <a:t>still use </a:t>
            </a:r>
            <a:r>
              <a:rPr lang="en-US" sz="3200" dirty="0">
                <a:latin typeface="Courier New" charset="0"/>
              </a:rPr>
              <a:t>$x^2-x-1=0</a:t>
            </a:r>
            <a:r>
              <a:rPr lang="en-US" sz="3200" dirty="0" smtClean="0">
                <a:latin typeface="Courier New" charset="0"/>
              </a:rPr>
              <a:t>$</a:t>
            </a:r>
            <a:r>
              <a:rPr lang="en-US" sz="3200" dirty="0" smtClean="0"/>
              <a:t>.</a:t>
            </a:r>
            <a:endParaRPr lang="en-US" sz="3200" dirty="0"/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LaTeX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/>
              <a:t>also allows </a:t>
            </a:r>
            <a:r>
              <a:rPr lang="en-US" dirty="0">
                <a:latin typeface="Courier New" charset="0"/>
              </a:rPr>
              <a:t>\[ x^2-x-1=0 \]</a:t>
            </a:r>
            <a:r>
              <a:rPr lang="en-US" dirty="0"/>
              <a:t> for display math. </a:t>
            </a:r>
          </a:p>
          <a:p>
            <a:pPr eaLnBrk="1" hangingPunct="1">
              <a:defRPr/>
            </a:pPr>
            <a:r>
              <a:rPr lang="en-US" dirty="0" smtClean="0"/>
              <a:t>But I prefer a </a:t>
            </a:r>
            <a:r>
              <a:rPr lang="en-US" dirty="0" err="1"/>
              <a:t>LaTeX</a:t>
            </a:r>
            <a:r>
              <a:rPr lang="en-US" dirty="0"/>
              <a:t> feature called </a:t>
            </a:r>
            <a:r>
              <a:rPr lang="en-US" i="1" dirty="0"/>
              <a:t>environments:</a:t>
            </a:r>
            <a:r>
              <a:rPr lang="en-US" dirty="0"/>
              <a:t> 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endParaRPr lang="en-US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1016558" y="4648200"/>
            <a:ext cx="8153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154629" name="AutoShape 5"/>
          <p:cNvSpPr>
            <a:spLocks noChangeArrowheads="1"/>
          </p:cNvSpPr>
          <p:nvPr/>
        </p:nvSpPr>
        <p:spPr bwMode="auto">
          <a:xfrm>
            <a:off x="1219200" y="3124200"/>
            <a:ext cx="4572000" cy="1371600"/>
          </a:xfrm>
          <a:prstGeom prst="irregularSeal2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1905000" y="2971800"/>
            <a:ext cx="5257800" cy="1371600"/>
          </a:xfrm>
          <a:prstGeom prst="irregularSeal2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  <p:bldP spid="1546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AutoShape 4"/>
          <p:cNvSpPr>
            <a:spLocks noChangeArrowheads="1"/>
          </p:cNvSpPr>
          <p:nvPr/>
        </p:nvSpPr>
        <p:spPr bwMode="auto">
          <a:xfrm>
            <a:off x="685800" y="1143000"/>
            <a:ext cx="7162800" cy="23796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Here is a displayed equation</a:t>
            </a:r>
          </a:p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\begin{equation} \label{eq:fib}</a:t>
            </a:r>
            <a:b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</a:b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x^2-x-1=0, </a:t>
            </a:r>
            <a:b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</a:b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\end{equation} </a:t>
            </a:r>
          </a:p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and it has a number. </a:t>
            </a: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0" y="228600"/>
            <a:ext cx="8782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1" hangingPunct="1">
              <a:defRPr/>
            </a:pPr>
            <a:r>
              <a:rPr lang="en-US" sz="3600" b="1">
                <a:latin typeface="Times New Roman" charset="0"/>
                <a:cs typeface="+mn-cs"/>
              </a:rPr>
              <a:t>Display equation environment in LaTeX:</a:t>
            </a:r>
            <a:r>
              <a:rPr lang="en-US" sz="3600">
                <a:latin typeface="Times New Roman" charset="0"/>
                <a:cs typeface="+mn-cs"/>
              </a:rPr>
              <a:t> </a:t>
            </a:r>
          </a:p>
        </p:txBody>
      </p:sp>
      <p:sp>
        <p:nvSpPr>
          <p:cNvPr id="212998" name="AutoShape 6"/>
          <p:cNvSpPr>
            <a:spLocks noChangeArrowheads="1"/>
          </p:cNvSpPr>
          <p:nvPr/>
        </p:nvSpPr>
        <p:spPr bwMode="auto">
          <a:xfrm>
            <a:off x="685800" y="3924300"/>
            <a:ext cx="7620000" cy="2217738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	 Here is a displayed equation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(1.1)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			x</a:t>
            </a:r>
            <a:r>
              <a:rPr lang="en-US" sz="3200" baseline="30000">
                <a:solidFill>
                  <a:srgbClr val="000000"/>
                </a:solidFill>
                <a:latin typeface="Times New Roman" charset="0"/>
                <a:cs typeface="+mn-cs"/>
              </a:rPr>
              <a:t>2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–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x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–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1 = 0,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and it has a number!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 animBg="1"/>
      <p:bldP spid="21299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AutoShape 4"/>
          <p:cNvSpPr>
            <a:spLocks noChangeArrowheads="1"/>
          </p:cNvSpPr>
          <p:nvPr/>
        </p:nvSpPr>
        <p:spPr bwMode="auto">
          <a:xfrm>
            <a:off x="685800" y="1143000"/>
            <a:ext cx="7162800" cy="149054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ourier New" charset="0"/>
                <a:cs typeface="+mn-cs"/>
              </a:rPr>
              <a:t>Solving </a:t>
            </a:r>
            <a:r>
              <a:rPr lang="en-US" sz="2400" b="1" dirty="0" smtClean="0">
                <a:solidFill>
                  <a:srgbClr val="000000"/>
                </a:solidFill>
                <a:latin typeface="Courier New" charset="0"/>
                <a:cs typeface="+mn-cs"/>
              </a:rPr>
              <a:t>the quadratic equation (\ref{</a:t>
            </a:r>
            <a:r>
              <a:rPr lang="en-US" sz="2400" b="1" dirty="0" err="1" smtClean="0">
                <a:solidFill>
                  <a:srgbClr val="000000"/>
                </a:solidFill>
                <a:latin typeface="Courier New" charset="0"/>
                <a:cs typeface="+mn-cs"/>
              </a:rPr>
              <a:t>eq:fib</a:t>
            </a:r>
            <a:r>
              <a:rPr lang="en-US" sz="2400" b="1" dirty="0" smtClean="0">
                <a:solidFill>
                  <a:srgbClr val="000000"/>
                </a:solidFill>
                <a:latin typeface="Courier New" charset="0"/>
                <a:cs typeface="+mn-cs"/>
              </a:rPr>
              <a:t>}) we get the Golden Mean. </a:t>
            </a:r>
            <a:endParaRPr lang="en-US" sz="2400" b="1" dirty="0">
              <a:solidFill>
                <a:srgbClr val="000000"/>
              </a:solidFill>
              <a:latin typeface="Courier New" charset="0"/>
              <a:cs typeface="+mn-cs"/>
            </a:endParaRP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0" y="228600"/>
            <a:ext cx="8305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lang="en-US" sz="3600" b="1" dirty="0" smtClean="0">
                <a:latin typeface="Times New Roman" charset="0"/>
                <a:cs typeface="+mn-cs"/>
              </a:rPr>
              <a:t>Later, you can refer to the label…</a:t>
            </a:r>
            <a:endParaRPr lang="en-US" sz="3600" dirty="0">
              <a:latin typeface="Times New Roman" charset="0"/>
              <a:cs typeface="+mn-cs"/>
            </a:endParaRPr>
          </a:p>
        </p:txBody>
      </p:sp>
      <p:sp>
        <p:nvSpPr>
          <p:cNvPr id="212998" name="AutoShape 6"/>
          <p:cNvSpPr>
            <a:spLocks noChangeArrowheads="1"/>
          </p:cNvSpPr>
          <p:nvPr/>
        </p:nvSpPr>
        <p:spPr bwMode="auto">
          <a:xfrm>
            <a:off x="685800" y="2971800"/>
            <a:ext cx="7620000" cy="1530584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sz="3200" dirty="0" smtClean="0">
                <a:solidFill>
                  <a:srgbClr val="000000"/>
                </a:solidFill>
                <a:latin typeface="Times New Roman" charset="0"/>
                <a:cs typeface="+mn-cs"/>
              </a:rPr>
              <a:t>Solving the quadratic equation (1.1) we get the Golden Mean.</a:t>
            </a:r>
            <a:endParaRPr lang="en-US" sz="3200" dirty="0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42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 animBg="1"/>
      <p:bldP spid="2129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1. What is TeX?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AutoShape 4"/>
          <p:cNvSpPr>
            <a:spLocks noChangeArrowheads="1"/>
          </p:cNvSpPr>
          <p:nvPr/>
        </p:nvSpPr>
        <p:spPr bwMode="auto">
          <a:xfrm>
            <a:off x="685800" y="1143000"/>
            <a:ext cx="7162800" cy="2407801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Here is a displayed equation</a:t>
            </a:r>
          </a:p>
          <a:p>
            <a:pPr lvl="1"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\begin{</a:t>
            </a:r>
            <a:r>
              <a:rPr lang="en-US" sz="2400" b="1" dirty="0" smtClean="0">
                <a:solidFill>
                  <a:srgbClr val="000000"/>
                </a:solidFill>
                <a:latin typeface="Courier New" charset="0"/>
                <a:cs typeface="+mn-cs"/>
              </a:rPr>
              <a:t>equation*} </a:t>
            </a: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ourier New" charset="0"/>
                <a:cs typeface="+mn-cs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^2-x-1=0, </a:t>
            </a:r>
            <a:b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</a:b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\end{</a:t>
            </a:r>
            <a:r>
              <a:rPr lang="en-US" sz="2400" b="1" dirty="0" smtClean="0">
                <a:solidFill>
                  <a:srgbClr val="000000"/>
                </a:solidFill>
                <a:latin typeface="Courier New" charset="0"/>
                <a:cs typeface="+mn-cs"/>
              </a:rPr>
              <a:t>equation*} </a:t>
            </a:r>
            <a:endParaRPr lang="en-US" sz="2400" b="1" dirty="0">
              <a:solidFill>
                <a:srgbClr val="000000"/>
              </a:solidFill>
              <a:latin typeface="Courier New" charset="0"/>
              <a:cs typeface="+mn-cs"/>
            </a:endParaRP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ourier New" charset="0"/>
                <a:cs typeface="+mn-cs"/>
              </a:rPr>
              <a:t>without</a:t>
            </a:r>
            <a:r>
              <a:rPr lang="en-US" sz="2400" b="1" dirty="0" smtClean="0">
                <a:solidFill>
                  <a:srgbClr val="000000"/>
                </a:solidFill>
                <a:latin typeface="Courier New" charset="0"/>
                <a:cs typeface="+mn-c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a number. </a:t>
            </a: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0" y="228600"/>
            <a:ext cx="82910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1" hangingPunct="1">
              <a:defRPr/>
            </a:pPr>
            <a:r>
              <a:rPr lang="en-US" sz="3600" b="1" dirty="0" smtClean="0">
                <a:latin typeface="Times New Roman" charset="0"/>
                <a:cs typeface="+mn-cs"/>
              </a:rPr>
              <a:t>You can als</a:t>
            </a:r>
            <a:r>
              <a:rPr lang="en-US" sz="3600" b="1" dirty="0" smtClean="0">
                <a:latin typeface="Times New Roman" charset="0"/>
                <a:cs typeface="+mn-cs"/>
              </a:rPr>
              <a:t>o d</a:t>
            </a:r>
            <a:r>
              <a:rPr lang="en-US" sz="3600" b="1" dirty="0" smtClean="0">
                <a:latin typeface="Times New Roman" charset="0"/>
                <a:cs typeface="+mn-cs"/>
              </a:rPr>
              <a:t>isplay without a number… </a:t>
            </a:r>
            <a:r>
              <a:rPr lang="en-US" sz="3600" dirty="0" smtClean="0">
                <a:latin typeface="Times New Roman" charset="0"/>
                <a:cs typeface="+mn-cs"/>
              </a:rPr>
              <a:t> </a:t>
            </a:r>
            <a:endParaRPr lang="en-US" sz="3600" dirty="0">
              <a:latin typeface="Times New Roman" charset="0"/>
              <a:cs typeface="+mn-cs"/>
            </a:endParaRPr>
          </a:p>
        </p:txBody>
      </p:sp>
      <p:sp>
        <p:nvSpPr>
          <p:cNvPr id="212998" name="AutoShape 6"/>
          <p:cNvSpPr>
            <a:spLocks noChangeArrowheads="1"/>
          </p:cNvSpPr>
          <p:nvPr/>
        </p:nvSpPr>
        <p:spPr bwMode="auto">
          <a:xfrm>
            <a:off x="685800" y="3904451"/>
            <a:ext cx="7620000" cy="2257437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sz="3200" dirty="0" smtClean="0">
                <a:solidFill>
                  <a:srgbClr val="000000"/>
                </a:solidFill>
                <a:latin typeface="Times New Roman" charset="0"/>
                <a:cs typeface="+mn-cs"/>
              </a:rPr>
              <a:t>Here 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cs typeface="+mn-cs"/>
              </a:rPr>
              <a:t>is a displayed equation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z="3200" i="1" dirty="0">
                <a:solidFill>
                  <a:srgbClr val="000000"/>
                </a:solidFill>
                <a:latin typeface="Times New Roman" charset="0"/>
                <a:cs typeface="+mn-cs"/>
              </a:rPr>
              <a:t>			x</a:t>
            </a:r>
            <a:r>
              <a:rPr lang="en-US" sz="3200" baseline="30000" dirty="0">
                <a:solidFill>
                  <a:srgbClr val="000000"/>
                </a:solidFill>
                <a:latin typeface="Times New Roman" charset="0"/>
                <a:cs typeface="+mn-cs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–</a:t>
            </a:r>
            <a:r>
              <a:rPr lang="en-US" sz="3200" i="1" dirty="0">
                <a:solidFill>
                  <a:srgbClr val="000000"/>
                </a:solidFill>
                <a:latin typeface="Times New Roman" charset="0"/>
                <a:cs typeface="+mn-cs"/>
              </a:rPr>
              <a:t>x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–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cs typeface="+mn-cs"/>
              </a:rPr>
              <a:t>1 = 0,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z="3200" dirty="0" smtClean="0">
                <a:solidFill>
                  <a:srgbClr val="000000"/>
                </a:solidFill>
                <a:latin typeface="Times New Roman" charset="0"/>
                <a:cs typeface="+mn-cs"/>
              </a:rPr>
              <a:t>without</a:t>
            </a:r>
            <a:r>
              <a:rPr lang="en-US" sz="3200" dirty="0" smtClean="0">
                <a:solidFill>
                  <a:srgbClr val="000000"/>
                </a:solidFill>
                <a:latin typeface="Times New Roman" charset="0"/>
                <a:cs typeface="+mn-cs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cs typeface="+mn-cs"/>
              </a:rPr>
              <a:t>a number!</a:t>
            </a:r>
          </a:p>
        </p:txBody>
      </p:sp>
    </p:spTree>
    <p:extLst>
      <p:ext uri="{BB962C8B-B14F-4D97-AF65-F5344CB8AC3E}">
        <p14:creationId xmlns:p14="http://schemas.microsoft.com/office/powerpoint/2010/main" val="3459335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 animBg="1"/>
      <p:bldP spid="21299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AutoShape 2"/>
          <p:cNvSpPr>
            <a:spLocks noChangeArrowheads="1"/>
          </p:cNvSpPr>
          <p:nvPr/>
        </p:nvSpPr>
        <p:spPr bwMode="auto">
          <a:xfrm>
            <a:off x="762000" y="2057400"/>
            <a:ext cx="7848600" cy="1468438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For all $\epsilon&gt;0$ there exists $\delta$ so that if $|x-y|&lt;\delta$ then  $|f(x)-f(y)|&lt;\epsilon$. 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381000" y="152400"/>
            <a:ext cx="334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1" hangingPunct="1">
              <a:defRPr/>
            </a:pPr>
            <a:r>
              <a:rPr lang="en-US" sz="3600" b="1">
                <a:latin typeface="Times New Roman" charset="0"/>
                <a:cs typeface="+mn-cs"/>
              </a:rPr>
              <a:t>Greek letters:</a:t>
            </a:r>
            <a:endParaRPr lang="en-US" sz="3600">
              <a:latin typeface="Times New Roman" charset="0"/>
              <a:cs typeface="+mn-cs"/>
            </a:endParaRPr>
          </a:p>
        </p:txBody>
      </p:sp>
      <p:sp>
        <p:nvSpPr>
          <p:cNvPr id="214020" name="AutoShape 4"/>
          <p:cNvSpPr>
            <a:spLocks noChangeArrowheads="1"/>
          </p:cNvSpPr>
          <p:nvPr/>
        </p:nvSpPr>
        <p:spPr bwMode="auto">
          <a:xfrm>
            <a:off x="838200" y="4419600"/>
            <a:ext cx="7620000" cy="1838325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60000"/>
              </a:lnSpc>
              <a:defRPr/>
            </a:pP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For all 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  <a:sym typeface="Symbol" charset="0"/>
              </a:rPr>
              <a:t> 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&gt; 0 there exists 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  <a:sym typeface="Symbol" charset="0"/>
              </a:rPr>
              <a:t> 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&gt; 0 so that if </a:t>
            </a:r>
            <a:b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</a:b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|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x 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- 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y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| &lt; 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  <a:sym typeface="Symbol" charset="0"/>
              </a:rPr>
              <a:t>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 then |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f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(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x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) - 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f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(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y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)| &lt; 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  <a:sym typeface="Symbol" charset="0"/>
              </a:rPr>
              <a:t>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.	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839788" y="985838"/>
            <a:ext cx="7543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Times New Roman" charset="0"/>
                <a:cs typeface="+mn-cs"/>
              </a:rPr>
              <a:t>Spelled out as </a:t>
            </a:r>
            <a:r>
              <a:rPr lang="en-US" sz="2800" dirty="0" smtClean="0">
                <a:latin typeface="Times New Roman" charset="0"/>
                <a:cs typeface="+mn-cs"/>
              </a:rPr>
              <a:t>“control sequences”.</a:t>
            </a:r>
            <a:endParaRPr lang="en-US" sz="2800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 animBg="1"/>
      <p:bldP spid="214020" grpId="0" animBg="1"/>
      <p:bldP spid="2140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AutoShape 2"/>
          <p:cNvSpPr>
            <a:spLocks noChangeArrowheads="1"/>
          </p:cNvSpPr>
          <p:nvPr/>
        </p:nvSpPr>
        <p:spPr bwMode="auto">
          <a:xfrm>
            <a:off x="762000" y="2057400"/>
            <a:ext cx="7848600" cy="1924050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Given a bounded sequence $x_1,x_2,\dots$, there exists a convergent subsequence $x_{i_1},x_{i_2},\dots$. </a:t>
            </a: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381000" y="152400"/>
            <a:ext cx="605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1" hangingPunct="1">
              <a:defRPr/>
            </a:pPr>
            <a:r>
              <a:rPr lang="en-US" sz="3600" b="1">
                <a:latin typeface="Times New Roman" charset="0"/>
                <a:cs typeface="+mn-cs"/>
              </a:rPr>
              <a:t>Subscripts and superscripts</a:t>
            </a:r>
            <a:endParaRPr lang="en-US" sz="3600">
              <a:latin typeface="Times New Roman" charset="0"/>
              <a:cs typeface="+mn-cs"/>
            </a:endParaRP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839788" y="838200"/>
            <a:ext cx="79232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latin typeface="Times New Roman" charset="0"/>
                <a:cs typeface="+mn-cs"/>
              </a:rPr>
              <a:t>These use </a:t>
            </a:r>
            <a:r>
              <a:rPr lang="ja-JP" altLang="en-US" sz="2800" dirty="0">
                <a:latin typeface="Arial"/>
                <a:cs typeface="+mn-cs"/>
              </a:rPr>
              <a:t>“</a:t>
            </a:r>
            <a:r>
              <a:rPr lang="en-US" sz="2800" dirty="0">
                <a:latin typeface="Courier New" charset="0"/>
                <a:cs typeface="+mn-cs"/>
              </a:rPr>
              <a:t>^</a:t>
            </a:r>
            <a:r>
              <a:rPr lang="ja-JP" altLang="en-US" sz="2800" dirty="0">
                <a:latin typeface="Arial"/>
                <a:cs typeface="+mn-cs"/>
              </a:rPr>
              <a:t>”</a:t>
            </a:r>
            <a:r>
              <a:rPr lang="en-US" sz="2800" dirty="0">
                <a:latin typeface="Times New Roman" charset="0"/>
                <a:cs typeface="+mn-cs"/>
              </a:rPr>
              <a:t> and </a:t>
            </a:r>
            <a:r>
              <a:rPr lang="ja-JP" altLang="en-US" sz="2800" dirty="0">
                <a:latin typeface="Arial"/>
                <a:cs typeface="+mn-cs"/>
              </a:rPr>
              <a:t>“</a:t>
            </a:r>
            <a:r>
              <a:rPr lang="en-US" sz="2800" dirty="0">
                <a:latin typeface="Courier New" charset="0"/>
                <a:cs typeface="+mn-cs"/>
              </a:rPr>
              <a:t>_</a:t>
            </a:r>
            <a:r>
              <a:rPr lang="ja-JP" altLang="en-US" sz="2800" dirty="0">
                <a:latin typeface="Arial"/>
                <a:cs typeface="+mn-cs"/>
              </a:rPr>
              <a:t>”</a:t>
            </a:r>
            <a:r>
              <a:rPr lang="en-US" sz="2800" dirty="0">
                <a:latin typeface="Times New Roman" charset="0"/>
                <a:cs typeface="+mn-cs"/>
              </a:rPr>
              <a:t>. </a:t>
            </a:r>
            <a:r>
              <a:rPr lang="en-US" sz="2800" dirty="0" smtClean="0">
                <a:latin typeface="Times New Roman" charset="0"/>
                <a:cs typeface="+mn-cs"/>
              </a:rPr>
              <a:t/>
            </a:r>
            <a:br>
              <a:rPr lang="en-US" sz="2800" dirty="0" smtClean="0">
                <a:latin typeface="Times New Roman" charset="0"/>
                <a:cs typeface="+mn-cs"/>
              </a:rPr>
            </a:br>
            <a:r>
              <a:rPr lang="en-US" sz="2800" dirty="0" smtClean="0">
                <a:latin typeface="Times New Roman" charset="0"/>
                <a:cs typeface="+mn-cs"/>
              </a:rPr>
              <a:t>Nesting </a:t>
            </a:r>
            <a:r>
              <a:rPr lang="en-US" sz="2800" dirty="0">
                <a:latin typeface="Times New Roman" charset="0"/>
                <a:cs typeface="+mn-cs"/>
              </a:rPr>
              <a:t>is allowed with </a:t>
            </a:r>
            <a:r>
              <a:rPr lang="en-US" sz="2800" dirty="0">
                <a:latin typeface="Courier New" charset="0"/>
                <a:cs typeface="+mn-cs"/>
              </a:rPr>
              <a:t>{  }</a:t>
            </a:r>
            <a:endParaRPr lang="en-US" sz="2800" dirty="0">
              <a:latin typeface="Times New Roman" charset="0"/>
              <a:cs typeface="+mn-cs"/>
            </a:endParaRPr>
          </a:p>
        </p:txBody>
      </p:sp>
      <p:grpSp>
        <p:nvGrpSpPr>
          <p:cNvPr id="218119" name="Group 7"/>
          <p:cNvGrpSpPr>
            <a:grpSpLocks/>
          </p:cNvGrpSpPr>
          <p:nvPr/>
        </p:nvGrpSpPr>
        <p:grpSpPr bwMode="auto">
          <a:xfrm>
            <a:off x="838200" y="4419600"/>
            <a:ext cx="7620000" cy="1838325"/>
            <a:chOff x="528" y="2784"/>
            <a:chExt cx="4800" cy="1158"/>
          </a:xfrm>
        </p:grpSpPr>
        <p:sp>
          <p:nvSpPr>
            <p:cNvPr id="218116" name="AutoShape 4"/>
            <p:cNvSpPr>
              <a:spLocks noChangeArrowheads="1"/>
            </p:cNvSpPr>
            <p:nvPr/>
          </p:nvSpPr>
          <p:spPr bwMode="auto">
            <a:xfrm>
              <a:off x="528" y="2784"/>
              <a:ext cx="4800" cy="1158"/>
            </a:xfrm>
            <a:prstGeom prst="foldedCorner">
              <a:avLst>
                <a:gd name="adj" fmla="val 125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lnSpc>
                  <a:spcPct val="160000"/>
                </a:lnSpc>
                <a:defRPr/>
              </a:pPr>
              <a:r>
                <a:rPr lang="en-US" sz="3200">
                  <a:solidFill>
                    <a:srgbClr val="000000"/>
                  </a:solidFill>
                  <a:latin typeface="Times New Roman" charset="0"/>
                  <a:cs typeface="+mn-cs"/>
                </a:rPr>
                <a:t>Given a bounded sequence </a:t>
              </a:r>
              <a:r>
                <a:rPr lang="en-US" sz="3200" i="1">
                  <a:solidFill>
                    <a:srgbClr val="000000"/>
                  </a:solidFill>
                  <a:latin typeface="Times New Roman" charset="0"/>
                  <a:cs typeface="+mn-cs"/>
                </a:rPr>
                <a:t>x</a:t>
              </a:r>
              <a:r>
                <a:rPr lang="en-US" sz="3200" baseline="-25000">
                  <a:solidFill>
                    <a:srgbClr val="000000"/>
                  </a:solidFill>
                  <a:latin typeface="Times New Roman" charset="0"/>
                  <a:cs typeface="+mn-cs"/>
                </a:rPr>
                <a:t>1</a:t>
              </a:r>
              <a:r>
                <a:rPr lang="en-US" sz="3200">
                  <a:solidFill>
                    <a:srgbClr val="000000"/>
                  </a:solidFill>
                  <a:latin typeface="Times New Roman" charset="0"/>
                  <a:cs typeface="+mn-cs"/>
                </a:rPr>
                <a:t>, </a:t>
              </a:r>
              <a:r>
                <a:rPr lang="en-US" sz="3200" i="1">
                  <a:solidFill>
                    <a:srgbClr val="000000"/>
                  </a:solidFill>
                  <a:latin typeface="Times New Roman" charset="0"/>
                  <a:cs typeface="+mn-cs"/>
                </a:rPr>
                <a:t>x</a:t>
              </a:r>
              <a:r>
                <a:rPr lang="en-US" sz="3200" baseline="-25000">
                  <a:solidFill>
                    <a:srgbClr val="000000"/>
                  </a:solidFill>
                  <a:latin typeface="Times New Roman" charset="0"/>
                  <a:cs typeface="+mn-cs"/>
                </a:rPr>
                <a:t>2</a:t>
              </a:r>
              <a:r>
                <a:rPr lang="en-US" sz="3200">
                  <a:solidFill>
                    <a:srgbClr val="000000"/>
                  </a:solidFill>
                  <a:latin typeface="Times New Roman" charset="0"/>
                  <a:cs typeface="+mn-cs"/>
                </a:rPr>
                <a:t>,…, there exists convergent subsequence             .</a:t>
              </a:r>
            </a:p>
          </p:txBody>
        </p:sp>
        <p:graphicFrame>
          <p:nvGraphicFramePr>
            <p:cNvPr id="36870" name="Object 6"/>
            <p:cNvGraphicFramePr>
              <a:graphicFrameLocks noChangeAspect="1"/>
            </p:cNvGraphicFramePr>
            <p:nvPr/>
          </p:nvGraphicFramePr>
          <p:xfrm>
            <a:off x="3792" y="3504"/>
            <a:ext cx="768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8" name="Equation" r:id="rId3" imgW="1218671" imgH="482391" progId="Equation.DSMT4">
                    <p:embed/>
                  </p:oleObj>
                </mc:Choice>
                <mc:Fallback>
                  <p:oleObj name="Equation" r:id="rId3" imgW="1218671" imgH="482391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3504"/>
                          <a:ext cx="768" cy="304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animBg="1"/>
      <p:bldP spid="2181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AutoShape 2"/>
          <p:cNvSpPr>
            <a:spLocks noChangeArrowheads="1"/>
          </p:cNvSpPr>
          <p:nvPr/>
        </p:nvSpPr>
        <p:spPr bwMode="auto">
          <a:xfrm>
            <a:off x="762000" y="685800"/>
            <a:ext cx="7848600" cy="2833688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If $f$ is in $L^2[0,1]$ and </a:t>
            </a:r>
          </a:p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\begin{equation*}</a:t>
            </a:r>
          </a:p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f_n=\frac{1}{2\pi}</a:t>
            </a:r>
          </a:p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\int_0^{2\pi} f(x)e^{i n x}\,dx</a:t>
            </a:r>
          </a:p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\end{equation*}</a:t>
            </a:r>
          </a:p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then $||f||^2_2=\Sum_0^\infty |f_n|^2$. 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0" y="0"/>
            <a:ext cx="446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1" hangingPunct="1">
              <a:defRPr/>
            </a:pPr>
            <a:r>
              <a:rPr lang="en-US" sz="3600" b="1">
                <a:latin typeface="Times New Roman" charset="0"/>
                <a:cs typeface="+mn-cs"/>
              </a:rPr>
              <a:t>Integrals, and sums</a:t>
            </a:r>
            <a:endParaRPr lang="en-US" sz="3600">
              <a:latin typeface="Times New Roman" charset="0"/>
              <a:cs typeface="+mn-cs"/>
            </a:endParaRPr>
          </a:p>
        </p:txBody>
      </p:sp>
      <p:grpSp>
        <p:nvGrpSpPr>
          <p:cNvPr id="219146" name="Group 10"/>
          <p:cNvGrpSpPr>
            <a:grpSpLocks/>
          </p:cNvGrpSpPr>
          <p:nvPr/>
        </p:nvGrpSpPr>
        <p:grpSpPr bwMode="auto">
          <a:xfrm>
            <a:off x="762000" y="3962400"/>
            <a:ext cx="7620000" cy="2381250"/>
            <a:chOff x="568" y="2496"/>
            <a:chExt cx="4800" cy="1500"/>
          </a:xfrm>
        </p:grpSpPr>
        <p:sp>
          <p:nvSpPr>
            <p:cNvPr id="219140" name="AutoShape 4"/>
            <p:cNvSpPr>
              <a:spLocks noChangeArrowheads="1"/>
            </p:cNvSpPr>
            <p:nvPr/>
          </p:nvSpPr>
          <p:spPr bwMode="auto">
            <a:xfrm>
              <a:off x="568" y="2496"/>
              <a:ext cx="4800" cy="1500"/>
            </a:xfrm>
            <a:prstGeom prst="foldedCorner">
              <a:avLst>
                <a:gd name="adj" fmla="val 125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lnSpc>
                  <a:spcPct val="160000"/>
                </a:lnSpc>
                <a:defRPr/>
              </a:pPr>
              <a:r>
                <a:rPr lang="en-US" sz="2800">
                  <a:solidFill>
                    <a:srgbClr val="000000"/>
                  </a:solidFill>
                  <a:latin typeface="Times New Roman" charset="0"/>
                  <a:cs typeface="+mn-cs"/>
                </a:rPr>
                <a:t>If </a:t>
              </a:r>
              <a:r>
                <a:rPr lang="en-US" sz="2800" i="1">
                  <a:solidFill>
                    <a:srgbClr val="000000"/>
                  </a:solidFill>
                  <a:latin typeface="Times New Roman" charset="0"/>
                  <a:cs typeface="+mn-cs"/>
                </a:rPr>
                <a:t>f</a:t>
              </a:r>
              <a:r>
                <a:rPr lang="en-US" sz="2800">
                  <a:solidFill>
                    <a:srgbClr val="000000"/>
                  </a:solidFill>
                  <a:latin typeface="Times New Roman" charset="0"/>
                  <a:cs typeface="+mn-cs"/>
                </a:rPr>
                <a:t> is in </a:t>
              </a:r>
              <a:r>
                <a:rPr lang="en-US" sz="2800" i="1">
                  <a:solidFill>
                    <a:srgbClr val="000000"/>
                  </a:solidFill>
                  <a:latin typeface="Times New Roman" charset="0"/>
                  <a:cs typeface="+mn-cs"/>
                </a:rPr>
                <a:t>L</a:t>
              </a:r>
              <a:r>
                <a:rPr lang="en-US" sz="2800" baseline="30000">
                  <a:solidFill>
                    <a:srgbClr val="000000"/>
                  </a:solidFill>
                  <a:latin typeface="Times New Roman" charset="0"/>
                  <a:cs typeface="+mn-cs"/>
                </a:rPr>
                <a:t>2</a:t>
              </a:r>
              <a:r>
                <a:rPr lang="en-US" sz="2800">
                  <a:solidFill>
                    <a:srgbClr val="000000"/>
                  </a:solidFill>
                  <a:latin typeface="Times New Roman" charset="0"/>
                  <a:cs typeface="+mn-cs"/>
                </a:rPr>
                <a:t>[0,2</a:t>
              </a:r>
              <a:r>
                <a:rPr lang="en-US" sz="2800">
                  <a:solidFill>
                    <a:srgbClr val="000000"/>
                  </a:solidFill>
                  <a:latin typeface="Times New Roman" charset="0"/>
                  <a:cs typeface="+mn-cs"/>
                  <a:sym typeface="Symbol" charset="0"/>
                </a:rPr>
                <a:t></a:t>
              </a:r>
              <a:r>
                <a:rPr lang="en-US" sz="2800">
                  <a:solidFill>
                    <a:srgbClr val="000000"/>
                  </a:solidFill>
                  <a:latin typeface="Times New Roman" charset="0"/>
                  <a:cs typeface="+mn-cs"/>
                </a:rPr>
                <a:t>] and</a:t>
              </a:r>
            </a:p>
            <a:p>
              <a:pPr eaLnBrk="1" hangingPunct="1">
                <a:lnSpc>
                  <a:spcPct val="160000"/>
                </a:lnSpc>
                <a:defRPr/>
              </a:pPr>
              <a:endParaRPr lang="en-US" sz="2800">
                <a:solidFill>
                  <a:srgbClr val="000000"/>
                </a:solidFill>
                <a:latin typeface="Times New Roman" charset="0"/>
                <a:cs typeface="+mn-cs"/>
              </a:endParaRPr>
            </a:p>
            <a:p>
              <a:pPr eaLnBrk="1" hangingPunct="1">
                <a:lnSpc>
                  <a:spcPct val="160000"/>
                </a:lnSpc>
                <a:defRPr/>
              </a:pPr>
              <a:r>
                <a:rPr lang="en-US" sz="2800">
                  <a:solidFill>
                    <a:srgbClr val="000000"/>
                  </a:solidFill>
                  <a:latin typeface="Times New Roman" charset="0"/>
                  <a:cs typeface="+mn-cs"/>
                </a:rPr>
                <a:t>then                        .           </a:t>
              </a:r>
            </a:p>
          </p:txBody>
        </p:sp>
        <p:graphicFrame>
          <p:nvGraphicFramePr>
            <p:cNvPr id="37893" name="Object 6"/>
            <p:cNvGraphicFramePr>
              <a:graphicFrameLocks noChangeAspect="1"/>
            </p:cNvGraphicFramePr>
            <p:nvPr/>
          </p:nvGraphicFramePr>
          <p:xfrm>
            <a:off x="2008" y="2960"/>
            <a:ext cx="1880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1" name="Equation" r:id="rId3" imgW="2984500" imgH="787400" progId="Equation.DSMT4">
                    <p:embed/>
                  </p:oleObj>
                </mc:Choice>
                <mc:Fallback>
                  <p:oleObj name="Equation" r:id="rId3" imgW="2984500" imgH="7874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8" y="2960"/>
                          <a:ext cx="1880" cy="496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4" name="Object 7"/>
            <p:cNvGraphicFramePr>
              <a:graphicFrameLocks noChangeAspect="1"/>
            </p:cNvGraphicFramePr>
            <p:nvPr/>
          </p:nvGraphicFramePr>
          <p:xfrm>
            <a:off x="1072" y="3384"/>
            <a:ext cx="1280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2" name="Equation" r:id="rId5" imgW="2032000" imgH="876300" progId="Equation.DSMT4">
                    <p:embed/>
                  </p:oleObj>
                </mc:Choice>
                <mc:Fallback>
                  <p:oleObj name="Equation" r:id="rId5" imgW="2032000" imgH="8763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2" y="3384"/>
                          <a:ext cx="1280" cy="552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1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762000" y="685800"/>
            <a:ext cx="7696200" cy="302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\begin{thm}\label{th:fw}</a:t>
            </a:r>
          </a:p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The equation $A^n+B^n=C^n$ has no integer solutions for $n&gt;2$.</a:t>
            </a:r>
          </a:p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\end{thm} </a:t>
            </a:r>
          </a:p>
          <a:p>
            <a:pPr lvl="1" eaLnBrk="1" hangingPunct="1">
              <a:defRPr/>
            </a:pPr>
            <a:endParaRPr lang="en-US" sz="2400" b="1">
              <a:solidFill>
                <a:srgbClr val="000000"/>
              </a:solidFill>
              <a:latin typeface="Courier New" charset="0"/>
              <a:cs typeface="+mn-cs"/>
            </a:endParaRPr>
          </a:p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\begin{proof}</a:t>
            </a:r>
          </a:p>
          <a:p>
            <a:pPr lvl="1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See the margins.</a:t>
            </a:r>
            <a:b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</a:br>
            <a:r>
              <a:rPr lang="en-US" sz="2400" b="1">
                <a:solidFill>
                  <a:srgbClr val="000000"/>
                </a:solidFill>
                <a:latin typeface="Courier New" charset="0"/>
                <a:cs typeface="+mn-cs"/>
              </a:rPr>
              <a:t>\end{proof}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0" y="0"/>
            <a:ext cx="606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1" hangingPunct="1">
              <a:defRPr/>
            </a:pPr>
            <a:r>
              <a:rPr lang="en-US" sz="3600" b="1">
                <a:latin typeface="Times New Roman" charset="0"/>
                <a:cs typeface="+mn-cs"/>
              </a:rPr>
              <a:t>Theorem-like environments</a:t>
            </a:r>
            <a:endParaRPr lang="en-US" sz="3600">
              <a:latin typeface="Times New Roman" charset="0"/>
              <a:cs typeface="+mn-cs"/>
            </a:endParaRPr>
          </a:p>
        </p:txBody>
      </p:sp>
      <p:sp>
        <p:nvSpPr>
          <p:cNvPr id="220164" name="AutoShape 4"/>
          <p:cNvSpPr>
            <a:spLocks noChangeArrowheads="1"/>
          </p:cNvSpPr>
          <p:nvPr/>
        </p:nvSpPr>
        <p:spPr bwMode="auto">
          <a:xfrm>
            <a:off x="762000" y="4114800"/>
            <a:ext cx="7620000" cy="2271713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3200" b="1">
                <a:solidFill>
                  <a:srgbClr val="000000"/>
                </a:solidFill>
                <a:latin typeface="Times New Roman" charset="0"/>
                <a:cs typeface="+mn-cs"/>
              </a:rPr>
              <a:t>Theorem 1.1.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 The equation 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A</a:t>
            </a:r>
            <a:r>
              <a:rPr lang="en-US" sz="3200" i="1" baseline="30000">
                <a:solidFill>
                  <a:srgbClr val="000000"/>
                </a:solidFill>
                <a:latin typeface="Times New Roman" charset="0"/>
                <a:cs typeface="+mn-cs"/>
              </a:rPr>
              <a:t>n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+B</a:t>
            </a:r>
            <a:r>
              <a:rPr lang="en-US" sz="3200" i="1" baseline="30000">
                <a:solidFill>
                  <a:srgbClr val="000000"/>
                </a:solidFill>
                <a:latin typeface="Times New Roman" charset="0"/>
                <a:cs typeface="+mn-cs"/>
              </a:rPr>
              <a:t>n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=C</a:t>
            </a:r>
            <a:r>
              <a:rPr lang="en-US" sz="3200" i="1" baseline="30000">
                <a:solidFill>
                  <a:srgbClr val="000000"/>
                </a:solidFill>
                <a:latin typeface="Times New Roman" charset="0"/>
                <a:cs typeface="+mn-cs"/>
              </a:rPr>
              <a:t>n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 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has no integer solutions for </a:t>
            </a: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n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&gt;2.</a:t>
            </a:r>
            <a:b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</a:br>
            <a:endParaRPr lang="en-US" sz="3200">
              <a:solidFill>
                <a:srgbClr val="000000"/>
              </a:solidFill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en-US" sz="3200" i="1">
                <a:solidFill>
                  <a:srgbClr val="000000"/>
                </a:solidFill>
                <a:latin typeface="Times New Roman" charset="0"/>
                <a:cs typeface="+mn-cs"/>
              </a:rPr>
              <a:t>Proof.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+mn-cs"/>
              </a:rPr>
              <a:t> See the margins.                   </a:t>
            </a:r>
            <a:r>
              <a:rPr lang="en-US" sz="32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□</a:t>
            </a:r>
            <a:endParaRPr lang="en-US" sz="3200" i="1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 animBg="1"/>
      <p:bldP spid="22016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5. Document structure</a:t>
            </a:r>
            <a:r>
              <a:rPr lang="en-US" dirty="0" smtClean="0">
                <a:cs typeface="+mj-cs"/>
              </a:rPr>
              <a:t>.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Starting and finishing</a:t>
            </a:r>
          </a:p>
        </p:txBody>
      </p:sp>
      <p:sp>
        <p:nvSpPr>
          <p:cNvPr id="1771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371600"/>
            <a:ext cx="8305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n-cs"/>
              </a:rPr>
              <a:t>LaTeX requires (at least a few) special lines at the beginning and end of a document.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609600" y="2667000"/>
            <a:ext cx="7696200" cy="19431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</a:t>
            </a:r>
            <a:r>
              <a:rPr lang="en-US" sz="2400" b="1" dirty="0" err="1">
                <a:solidFill>
                  <a:srgbClr val="000000"/>
                </a:solidFill>
                <a:latin typeface="Courier New" charset="0"/>
                <a:cs typeface="+mn-cs"/>
              </a:rPr>
              <a:t>documentclass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[12pt]{</a:t>
            </a:r>
            <a:r>
              <a:rPr lang="en-US" sz="2400" b="1" dirty="0" err="1">
                <a:solidFill>
                  <a:srgbClr val="000000"/>
                </a:solidFill>
                <a:latin typeface="Courier New" charset="0"/>
                <a:cs typeface="+mn-cs"/>
              </a:rPr>
              <a:t>amsart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}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\begin{document}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mic Sans MS" charset="0"/>
                <a:cs typeface="+mn-cs"/>
              </a:rPr>
              <a:t>		</a:t>
            </a:r>
            <a:r>
              <a:rPr lang="en-US" sz="2400" b="1" dirty="0">
                <a:solidFill>
                  <a:srgbClr val="0066FF"/>
                </a:solidFill>
                <a:latin typeface="Comic Sans MS" charset="0"/>
                <a:cs typeface="+mn-cs"/>
              </a:rPr>
              <a:t>Put your text here...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\end{document}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Partitioning your document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838200" y="1295400"/>
            <a:ext cx="7696200" cy="4932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</a:t>
            </a:r>
            <a:r>
              <a:rPr lang="en-US" sz="2400" b="1" dirty="0" err="1">
                <a:solidFill>
                  <a:srgbClr val="000000"/>
                </a:solidFill>
                <a:latin typeface="Courier New" charset="0"/>
                <a:cs typeface="+mn-cs"/>
              </a:rPr>
              <a:t>documentclass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[12pt]{</a:t>
            </a:r>
            <a:r>
              <a:rPr lang="en-US" sz="2400" b="1" dirty="0" err="1">
                <a:solidFill>
                  <a:srgbClr val="000000"/>
                </a:solidFill>
                <a:latin typeface="Courier New" charset="0"/>
                <a:cs typeface="+mn-cs"/>
              </a:rPr>
              <a:t>amsart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}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\title{Hello world}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\author{Robbie Robinson}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\begin{document}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</a:t>
            </a:r>
            <a:r>
              <a:rPr lang="en-US" sz="2400" b="1" dirty="0" err="1">
                <a:solidFill>
                  <a:srgbClr val="000000"/>
                </a:solidFill>
                <a:latin typeface="Courier New" charset="0"/>
                <a:cs typeface="+mn-cs"/>
              </a:rPr>
              <a:t>maketitle</a:t>
            </a:r>
            <a:endParaRPr lang="en-US" sz="2400" b="1" dirty="0">
              <a:solidFill>
                <a:srgbClr val="000000"/>
              </a:solidFill>
              <a:latin typeface="Courier New" charset="0"/>
              <a:cs typeface="+mn-cs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\section{Introduction}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mic Sans MS" charset="0"/>
                <a:cs typeface="+mn-cs"/>
              </a:rPr>
              <a:t>		</a:t>
            </a:r>
            <a:r>
              <a:rPr lang="en-US" sz="2400" b="1" dirty="0">
                <a:solidFill>
                  <a:srgbClr val="0066FF"/>
                </a:solidFill>
                <a:latin typeface="Comic Sans MS" charset="0"/>
                <a:cs typeface="+mn-cs"/>
              </a:rPr>
              <a:t>Put your text here…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\section{The main result}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66FF"/>
                </a:solidFill>
                <a:latin typeface="Comic Sans MS" charset="0"/>
                <a:cs typeface="+mn-cs"/>
              </a:rPr>
              <a:t>              Put your text here…</a:t>
            </a:r>
            <a:endParaRPr lang="en-US" sz="2400" b="1" dirty="0">
              <a:solidFill>
                <a:srgbClr val="000000"/>
              </a:solidFill>
              <a:latin typeface="Courier New" charset="0"/>
              <a:cs typeface="+mn-cs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\subsection{Some comments}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66FF"/>
                </a:solidFill>
                <a:latin typeface="Comic Sans MS" charset="0"/>
                <a:cs typeface="+mn-cs"/>
              </a:rPr>
              <a:t>              Put your text here…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/>
            </a:r>
            <a:b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</a:b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\end{document}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Adding packages and macros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914400" y="1447800"/>
            <a:ext cx="7696200" cy="294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</a:t>
            </a:r>
            <a:r>
              <a:rPr lang="en-US" sz="2400" b="1" dirty="0" err="1">
                <a:solidFill>
                  <a:srgbClr val="000000"/>
                </a:solidFill>
                <a:latin typeface="Courier New" charset="0"/>
                <a:cs typeface="+mn-cs"/>
              </a:rPr>
              <a:t>documentclass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[12pt]{</a:t>
            </a:r>
            <a:r>
              <a:rPr lang="en-US" sz="2400" b="1" dirty="0" err="1">
                <a:solidFill>
                  <a:srgbClr val="000000"/>
                </a:solidFill>
                <a:latin typeface="Courier New" charset="0"/>
                <a:cs typeface="+mn-cs"/>
              </a:rPr>
              <a:t>amsart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}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\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usepackage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{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amsmath,amssymb,amsfonts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\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usepackage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{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graphicx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66FF"/>
                </a:solidFill>
                <a:latin typeface="Comic Sans MS" charset="0"/>
                <a:cs typeface="+mn-cs"/>
              </a:rPr>
              <a:t>                         …</a:t>
            </a:r>
            <a:endParaRPr lang="en-US" sz="24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\begin{document}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66FF"/>
                </a:solidFill>
                <a:latin typeface="Comic Sans MS" charset="0"/>
                <a:cs typeface="+mn-cs"/>
              </a:rPr>
              <a:t>                         …</a:t>
            </a:r>
            <a:endParaRPr lang="en-US" sz="2400" b="1" dirty="0">
              <a:solidFill>
                <a:srgbClr val="000000"/>
              </a:solidFill>
              <a:latin typeface="Courier New" charset="0"/>
              <a:cs typeface="+mn-cs"/>
            </a:endParaRP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\end{document}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5181600"/>
            <a:ext cx="7430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These packages ass fonts and symbols. And allow for </a:t>
            </a:r>
          </a:p>
          <a:p>
            <a:r>
              <a:rPr lang="en-US" sz="2400" dirty="0" smtClean="0"/>
              <a:t>the insertion of graphics.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Adding Comments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838200" y="1676400"/>
            <a:ext cx="7696200" cy="28209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</a:t>
            </a:r>
            <a:r>
              <a:rPr lang="en-US" sz="2400" b="1" dirty="0" err="1">
                <a:solidFill>
                  <a:srgbClr val="000000"/>
                </a:solidFill>
                <a:latin typeface="Courier New" charset="0"/>
                <a:cs typeface="+mn-cs"/>
              </a:rPr>
              <a:t>documentclass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[12pt]{</a:t>
            </a:r>
            <a:r>
              <a:rPr lang="en-US" sz="2400" b="1" dirty="0" err="1">
                <a:solidFill>
                  <a:srgbClr val="000000"/>
                </a:solidFill>
                <a:latin typeface="Courier New" charset="0"/>
                <a:cs typeface="+mn-cs"/>
              </a:rPr>
              <a:t>amsart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}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\begin{document}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% Hi Steve. This is my latest draft. </a:t>
            </a:r>
            <a:b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</a:br>
            <a:r>
              <a:rPr lang="en-US" sz="2400" b="1" dirty="0" smtClean="0">
                <a:solidFill>
                  <a:srgbClr val="000000"/>
                </a:solidFill>
                <a:latin typeface="Courier New" charset="0"/>
                <a:cs typeface="+mn-cs"/>
              </a:rPr>
              <a:t>% What </a:t>
            </a: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do you think?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mic Sans MS" charset="0"/>
                <a:cs typeface="+mn-cs"/>
              </a:rPr>
              <a:t>	      </a:t>
            </a:r>
            <a:r>
              <a:rPr lang="en-US" sz="2400" b="1" dirty="0">
                <a:solidFill>
                  <a:srgbClr val="0066FF"/>
                </a:solidFill>
                <a:latin typeface="Comic Sans MS" charset="0"/>
                <a:cs typeface="+mn-cs"/>
              </a:rPr>
              <a:t>Put your text here…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charset="0"/>
                <a:cs typeface="+mn-cs"/>
              </a:rPr>
              <a:t>\end{document}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5638800"/>
            <a:ext cx="6041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Anything after a % on a line is a comment.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Tex is: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A typesetting system for professional quality scientific documents. 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...especially those containing a lot of mathematical symbols.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Runs on multiple platforms.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Comes in PlainTeX, LaTex, AMS-LaTeX, etc.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Other useful things to do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graphics (</a:t>
            </a:r>
            <a:r>
              <a:rPr lang="en-US" dirty="0" err="1" smtClean="0"/>
              <a:t>pdf</a:t>
            </a:r>
            <a:r>
              <a:rPr lang="en-US" dirty="0" smtClean="0"/>
              <a:t> preferred, but can take </a:t>
            </a:r>
            <a:r>
              <a:rPr lang="en-US" dirty="0" err="1" smtClean="0"/>
              <a:t>eps</a:t>
            </a:r>
            <a:r>
              <a:rPr lang="en-US" dirty="0" smtClean="0"/>
              <a:t> or bitmapped graphics too)</a:t>
            </a:r>
          </a:p>
          <a:p>
            <a:r>
              <a:rPr lang="en-US" dirty="0" smtClean="0"/>
              <a:t>Bibliography</a:t>
            </a:r>
          </a:p>
          <a:p>
            <a:pPr lvl="1"/>
            <a:r>
              <a:rPr lang="en-US" dirty="0" smtClean="0"/>
              <a:t>Manually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BibTeX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LaTeX</a:t>
            </a:r>
            <a:r>
              <a:rPr lang="en-US" dirty="0" smtClean="0"/>
              <a:t> itself</a:t>
            </a:r>
          </a:p>
          <a:p>
            <a:r>
              <a:rPr lang="en-US" dirty="0" smtClean="0"/>
              <a:t>Index or table of contents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638800"/>
            <a:ext cx="6097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All of the above are demonstrated somewhere in the sample </a:t>
            </a:r>
            <a:r>
              <a:rPr lang="en-US" sz="2800" dirty="0" err="1" smtClean="0"/>
              <a:t>LaTeX</a:t>
            </a:r>
            <a:r>
              <a:rPr lang="en-US" sz="2800" dirty="0" smtClean="0"/>
              <a:t> files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193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2D2E36"/>
                </a:solidFill>
                <a:cs typeface="+mj-cs"/>
              </a:rPr>
              <a:t>6</a:t>
            </a:r>
            <a:r>
              <a:rPr lang="en-US" dirty="0" smtClean="0">
                <a:solidFill>
                  <a:srgbClr val="2D2E36"/>
                </a:solidFill>
                <a:cs typeface="+mj-cs"/>
              </a:rPr>
              <a:t>. The </a:t>
            </a:r>
            <a:r>
              <a:rPr lang="en-US" dirty="0" err="1" smtClean="0">
                <a:solidFill>
                  <a:srgbClr val="2D2E36"/>
                </a:solidFill>
                <a:cs typeface="+mj-cs"/>
              </a:rPr>
              <a:t>LaTeX</a:t>
            </a:r>
            <a:r>
              <a:rPr lang="en-US" dirty="0" smtClean="0">
                <a:solidFill>
                  <a:srgbClr val="2D2E36"/>
                </a:solidFill>
                <a:cs typeface="+mj-cs"/>
              </a:rPr>
              <a:t> workflow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TeXworks</a:t>
            </a:r>
            <a:r>
              <a:rPr lang="en-US" dirty="0" smtClean="0"/>
              <a:t> window </a:t>
            </a:r>
            <a:endParaRPr lang="en-US" dirty="0"/>
          </a:p>
        </p:txBody>
      </p:sp>
      <p:pic>
        <p:nvPicPr>
          <p:cNvPr id="5" name="Picture 4" descr="Screen Shot 2013-09-11 at 8.16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35517"/>
            <a:ext cx="6629400" cy="522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1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Choose “Syntax Coloring” in “Format”</a:t>
            </a:r>
            <a:endParaRPr lang="en-US" sz="3200" dirty="0"/>
          </a:p>
        </p:txBody>
      </p:sp>
      <p:pic>
        <p:nvPicPr>
          <p:cNvPr id="5" name="Picture 4" descr="Screen Shot 2013-09-11 at 8.16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35517"/>
            <a:ext cx="6629400" cy="522254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 bwMode="auto">
          <a:xfrm flipH="1" flipV="1">
            <a:off x="3505200" y="1676400"/>
            <a:ext cx="1828800" cy="2209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2073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“</a:t>
            </a:r>
            <a:r>
              <a:rPr lang="en-US" dirty="0" err="1" smtClean="0"/>
              <a:t>pdfLaTeX</a:t>
            </a:r>
            <a:r>
              <a:rPr lang="en-US" dirty="0" smtClean="0"/>
              <a:t>” and GO</a:t>
            </a:r>
            <a:endParaRPr lang="en-US" dirty="0"/>
          </a:p>
        </p:txBody>
      </p:sp>
      <p:pic>
        <p:nvPicPr>
          <p:cNvPr id="5" name="Picture 4" descr="Screen Shot 2013-09-11 at 8.16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35517"/>
            <a:ext cx="6629400" cy="522254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 bwMode="auto">
          <a:xfrm flipV="1">
            <a:off x="685800" y="1981200"/>
            <a:ext cx="838200" cy="1295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1909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540750" cy="1143000"/>
          </a:xfrm>
        </p:spPr>
        <p:txBody>
          <a:bodyPr/>
          <a:lstStyle/>
          <a:p>
            <a:r>
              <a:rPr lang="en-US" dirty="0" smtClean="0"/>
              <a:t>Errors (need to be fixed)</a:t>
            </a:r>
            <a:endParaRPr lang="en-US" dirty="0"/>
          </a:p>
        </p:txBody>
      </p:sp>
      <p:pic>
        <p:nvPicPr>
          <p:cNvPr id="4" name="Picture 3" descr="Screen Shot 2013-09-11 at 8.23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838200"/>
            <a:ext cx="6019800" cy="589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4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540750" cy="1143000"/>
          </a:xfrm>
        </p:spPr>
        <p:txBody>
          <a:bodyPr/>
          <a:lstStyle/>
          <a:p>
            <a:r>
              <a:rPr lang="en-US" dirty="0" smtClean="0"/>
              <a:t>(Finally) the result</a:t>
            </a:r>
            <a:endParaRPr lang="en-US" dirty="0"/>
          </a:p>
        </p:txBody>
      </p:sp>
      <p:pic>
        <p:nvPicPr>
          <p:cNvPr id="4" name="Picture 3" descr="Screen Shot 2013-09-11 at 8.31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92148"/>
            <a:ext cx="7772400" cy="606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1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twice or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LaTeX</a:t>
            </a:r>
            <a:r>
              <a:rPr lang="en-US" dirty="0" smtClean="0"/>
              <a:t> is a 1 pass processor. Information about cross-referencing, etc. requires a second pass. </a:t>
            </a:r>
          </a:p>
          <a:p>
            <a:r>
              <a:rPr lang="en-US" dirty="0" smtClean="0"/>
              <a:t>With indexes, </a:t>
            </a:r>
            <a:r>
              <a:rPr lang="en-US" dirty="0" err="1" smtClean="0"/>
              <a:t>BibTeX</a:t>
            </a:r>
            <a:r>
              <a:rPr lang="en-US" dirty="0" smtClean="0"/>
              <a:t> bibliographies, etc., more passes may be necessary</a:t>
            </a:r>
          </a:p>
          <a:p>
            <a:r>
              <a:rPr lang="en-US" dirty="0" smtClean="0"/>
              <a:t>Errors and warnings. Take them all seriously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4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perils of 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LaTeX</a:t>
            </a:r>
            <a:r>
              <a:rPr lang="en-US" dirty="0" smtClean="0"/>
              <a:t> (and </a:t>
            </a:r>
            <a:r>
              <a:rPr lang="en-US" dirty="0" err="1" smtClean="0"/>
              <a:t>TeX</a:t>
            </a:r>
            <a:r>
              <a:rPr lang="en-US" dirty="0" smtClean="0"/>
              <a:t>) “want” to do things their way.</a:t>
            </a:r>
          </a:p>
          <a:p>
            <a:r>
              <a:rPr lang="en-US" dirty="0" smtClean="0"/>
              <a:t>As hard as it is to believe at first, their way is usually better then your way (Knuth studied 500 years of printing tradition).</a:t>
            </a:r>
          </a:p>
          <a:p>
            <a:r>
              <a:rPr lang="en-US" dirty="0" smtClean="0"/>
              <a:t>You can </a:t>
            </a:r>
            <a:r>
              <a:rPr lang="en-US" b="1" i="1" dirty="0" smtClean="0"/>
              <a:t>always</a:t>
            </a:r>
            <a:r>
              <a:rPr lang="en-US" dirty="0" smtClean="0"/>
              <a:t> force </a:t>
            </a:r>
            <a:r>
              <a:rPr lang="en-US" dirty="0" err="1" smtClean="0"/>
              <a:t>LaTeX</a:t>
            </a:r>
            <a:r>
              <a:rPr lang="en-US" dirty="0" smtClean="0"/>
              <a:t> to do what you want, but it can be difficult to do.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5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  <a:cs typeface="+mj-cs"/>
              </a:rPr>
              <a:t>7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. Useful Programs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Now and on the horizon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Origin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38623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Written by Stanford University computer scientist Donald Knuth.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… was as unhappy about how publishers typeset his papers,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…studied traditional typesetting and printing,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…built a lot of expert knowledge into </a:t>
            </a:r>
            <a:r>
              <a:rPr lang="en-US" dirty="0" err="1" smtClean="0">
                <a:cs typeface="+mn-cs"/>
              </a:rPr>
              <a:t>TeX.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9081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Graphics</a:t>
            </a:r>
          </a:p>
        </p:txBody>
      </p:sp>
      <p:sp>
        <p:nvSpPr>
          <p:cNvPr id="2457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74650" y="914400"/>
            <a:ext cx="8540750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Use </a:t>
            </a:r>
            <a:r>
              <a:rPr lang="en-US" dirty="0" err="1" smtClean="0">
                <a:cs typeface="+mn-cs"/>
              </a:rPr>
              <a:t>graphicx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package (see examples)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pdf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Posescript</a:t>
            </a:r>
            <a:r>
              <a:rPr lang="en-US" dirty="0" smtClean="0">
                <a:cs typeface="+mn-cs"/>
              </a:rPr>
              <a:t> (vector graphics preferred)</a:t>
            </a:r>
          </a:p>
          <a:p>
            <a:pPr lvl="1" eaLnBrk="1" hangingPunct="1">
              <a:defRPr/>
            </a:pPr>
            <a:r>
              <a:rPr lang="en-US" b="1" dirty="0" err="1" smtClean="0">
                <a:cs typeface="+mn-cs"/>
              </a:rPr>
              <a:t>Mathematica</a:t>
            </a:r>
            <a:r>
              <a:rPr lang="en-US" dirty="0" smtClean="0">
                <a:cs typeface="+mn-cs"/>
              </a:rPr>
              <a:t>*, </a:t>
            </a:r>
            <a:r>
              <a:rPr lang="en-US" b="1" dirty="0" smtClean="0">
                <a:cs typeface="+mn-cs"/>
              </a:rPr>
              <a:t>Maple</a:t>
            </a:r>
            <a:r>
              <a:rPr lang="en-US" dirty="0" smtClean="0">
                <a:cs typeface="+mn-cs"/>
              </a:rPr>
              <a:t>*, </a:t>
            </a:r>
            <a:r>
              <a:rPr lang="en-US" b="1" dirty="0" err="1" smtClean="0">
                <a:cs typeface="+mn-cs"/>
              </a:rPr>
              <a:t>Matlab</a:t>
            </a:r>
            <a:r>
              <a:rPr lang="en-US" dirty="0" smtClean="0">
                <a:cs typeface="+mn-cs"/>
              </a:rPr>
              <a:t>* (Maxima, Sage, Octave, </a:t>
            </a:r>
            <a:r>
              <a:rPr lang="en-US" dirty="0" err="1" smtClean="0">
                <a:cs typeface="+mn-cs"/>
              </a:rPr>
              <a:t>Scilab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GNUplot</a:t>
            </a:r>
            <a:r>
              <a:rPr lang="en-US" dirty="0" smtClean="0">
                <a:cs typeface="+mn-cs"/>
              </a:rPr>
              <a:t>)</a:t>
            </a:r>
          </a:p>
          <a:p>
            <a:pPr lvl="1" eaLnBrk="1" hangingPunct="1">
              <a:defRPr/>
            </a:pPr>
            <a:r>
              <a:rPr lang="en-US" b="1" dirty="0" err="1" smtClean="0">
                <a:cs typeface="+mn-cs"/>
              </a:rPr>
              <a:t>Inkscape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llustrator</a:t>
            </a:r>
            <a:r>
              <a:rPr lang="en-US" dirty="0" smtClean="0">
                <a:cs typeface="+mn-cs"/>
              </a:rPr>
              <a:t>*,</a:t>
            </a:r>
            <a:r>
              <a:rPr lang="en-US" dirty="0" err="1" smtClean="0">
                <a:cs typeface="+mn-cs"/>
              </a:rPr>
              <a:t>ghostview</a:t>
            </a:r>
            <a:r>
              <a:rPr lang="en-US" dirty="0" smtClean="0">
                <a:cs typeface="+mn-cs"/>
              </a:rPr>
              <a:t>, Acrobat*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jpeg, tiff (bitmapped)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 Your camera or phone, web downloads, Windows paint*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</a:rPr>
              <a:t>Photoshop*, Gimp, </a:t>
            </a:r>
            <a:r>
              <a:rPr lang="en-US" dirty="0" err="1" smtClean="0">
                <a:cs typeface="+mn-cs"/>
              </a:rPr>
              <a:t>Irfanview</a:t>
            </a:r>
            <a:r>
              <a:rPr lang="en-US" dirty="0" smtClean="0">
                <a:cs typeface="+mn-cs"/>
              </a:rPr>
              <a:t> (for </a:t>
            </a:r>
            <a:r>
              <a:rPr lang="en-US" dirty="0" smtClean="0">
                <a:cs typeface="+mn-cs"/>
              </a:rPr>
              <a:t>Windows</a:t>
            </a:r>
            <a:r>
              <a:rPr lang="en-US" dirty="0" smtClean="0">
                <a:cs typeface="+mn-cs"/>
              </a:rPr>
              <a:t>)  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cs typeface="+mn-cs"/>
              </a:rPr>
              <a:t>* = $$</a:t>
            </a:r>
            <a:r>
              <a:rPr lang="en-US" dirty="0" smtClean="0">
                <a:cs typeface="+mn-cs"/>
              </a:rPr>
              <a:t>$ (these cost money)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Bibtex</a:t>
            </a:r>
          </a:p>
        </p:txBody>
      </p:sp>
      <p:sp>
        <p:nvSpPr>
          <p:cNvPr id="2508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Supports .bib format for bibliographic citations.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Entries downloadable from </a:t>
            </a:r>
            <a:r>
              <a:rPr lang="en-US" b="1" dirty="0" err="1" smtClean="0">
                <a:cs typeface="+mn-cs"/>
              </a:rPr>
              <a:t>MathSciNet</a:t>
            </a:r>
            <a:r>
              <a:rPr lang="en-US" dirty="0" smtClean="0">
                <a:cs typeface="+mn-cs"/>
              </a:rPr>
              <a:t> (AMS math reviews </a:t>
            </a:r>
            <a:r>
              <a:rPr lang="en-US" dirty="0" smtClean="0">
                <a:cs typeface="+mn-cs"/>
              </a:rPr>
              <a:t>online)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 References are automatically labeled.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You can make master bibliography which can be reused.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WYSIWYG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Scientific </a:t>
            </a:r>
            <a:r>
              <a:rPr lang="en-US" i="1" dirty="0"/>
              <a:t>Workplace (Word, Notebook)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(commercial) </a:t>
            </a:r>
            <a:r>
              <a:rPr lang="en-US" dirty="0">
                <a:hlinkClick r:id="rId2"/>
              </a:rPr>
              <a:t>http://www.mackichan.com</a:t>
            </a:r>
            <a:endParaRPr lang="en-US" dirty="0"/>
          </a:p>
          <a:p>
            <a:pPr eaLnBrk="1" hangingPunct="1">
              <a:defRPr/>
            </a:pPr>
            <a:r>
              <a:rPr lang="en-US" i="1" dirty="0" err="1"/>
              <a:t>LyX</a:t>
            </a:r>
            <a:r>
              <a:rPr lang="en-US" i="1" dirty="0"/>
              <a:t> </a:t>
            </a:r>
            <a:r>
              <a:rPr lang="en-US" dirty="0"/>
              <a:t> (open source) </a:t>
            </a:r>
            <a:r>
              <a:rPr lang="en-US" dirty="0">
                <a:hlinkClick r:id="rId3"/>
              </a:rPr>
              <a:t>http://www.lyx.org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MathType</a:t>
            </a:r>
            <a:r>
              <a:rPr lang="en-US" dirty="0" smtClean="0"/>
              <a:t> (add on Math editor for Microsoft Office)</a:t>
            </a:r>
          </a:p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dirty="0" err="1" smtClean="0"/>
              <a:t>TeXpoint</a:t>
            </a:r>
            <a:r>
              <a:rPr lang="en-US" dirty="0" smtClean="0"/>
              <a:t> &amp; </a:t>
            </a:r>
            <a:r>
              <a:rPr lang="en-US" dirty="0" err="1" smtClean="0"/>
              <a:t>MyTeXpoint</a:t>
            </a:r>
            <a:r>
              <a:rPr lang="en-US" dirty="0" smtClean="0"/>
              <a:t> (inset </a:t>
            </a:r>
            <a:r>
              <a:rPr lang="en-US" dirty="0" err="1" smtClean="0"/>
              <a:t>LaTeX</a:t>
            </a:r>
            <a:r>
              <a:rPr lang="en-US" dirty="0" smtClean="0"/>
              <a:t> in </a:t>
            </a:r>
            <a:r>
              <a:rPr lang="en-US" dirty="0" err="1" smtClean="0"/>
              <a:t>powerpoint</a:t>
            </a:r>
            <a:r>
              <a:rPr lang="en-US" dirty="0" smtClean="0"/>
              <a:t>)</a:t>
            </a: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16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LaTeX</a:t>
            </a:r>
            <a:r>
              <a:rPr lang="en-US" dirty="0" smtClean="0"/>
              <a:t> alternative to </a:t>
            </a:r>
            <a:r>
              <a:rPr lang="en-US" dirty="0" err="1" smtClean="0"/>
              <a:t>Powerpoint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(Not what I used here…)</a:t>
            </a:r>
          </a:p>
          <a:p>
            <a:r>
              <a:rPr lang="en-US" dirty="0" smtClean="0"/>
              <a:t>Can include text, math symbols and graphics. Some animation possible.</a:t>
            </a:r>
          </a:p>
          <a:p>
            <a:r>
              <a:rPr lang="en-US" dirty="0" smtClean="0"/>
              <a:t>Allows “easy” conversion between research paper (in </a:t>
            </a:r>
            <a:r>
              <a:rPr lang="en-US" dirty="0" err="1" smtClean="0"/>
              <a:t>LaTeX</a:t>
            </a:r>
            <a:r>
              <a:rPr lang="en-US" dirty="0" smtClean="0"/>
              <a:t>) and research talk.</a:t>
            </a:r>
          </a:p>
          <a:p>
            <a:r>
              <a:rPr lang="en-US" dirty="0" smtClean="0"/>
              <a:t>See the examples…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649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  <a:cs typeface="+mj-cs"/>
              </a:rPr>
              <a:t>8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. The last word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Now and on the horizon</a:t>
            </a:r>
          </a:p>
        </p:txBody>
      </p:sp>
    </p:spTree>
    <p:extLst>
      <p:ext uri="{BB962C8B-B14F-4D97-AF65-F5344CB8AC3E}">
        <p14:creationId xmlns:p14="http://schemas.microsoft.com/office/powerpoint/2010/main" val="395192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get started. With time, professional </a:t>
            </a:r>
            <a:r>
              <a:rPr lang="en-US" dirty="0" smtClean="0"/>
              <a:t>results can be obtained. </a:t>
            </a:r>
            <a:r>
              <a:rPr lang="en-US" dirty="0" smtClean="0"/>
              <a:t>Be patient…</a:t>
            </a:r>
          </a:p>
          <a:p>
            <a:r>
              <a:rPr lang="en-US" dirty="0" smtClean="0"/>
              <a:t>Copy other </a:t>
            </a:r>
            <a:r>
              <a:rPr lang="en-US" dirty="0" err="1" smtClean="0"/>
              <a:t>LaTeX</a:t>
            </a:r>
            <a:r>
              <a:rPr lang="en-US" dirty="0" smtClean="0"/>
              <a:t> </a:t>
            </a:r>
            <a:r>
              <a:rPr lang="en-US" dirty="0" smtClean="0"/>
              <a:t>documents! 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LaTeX</a:t>
            </a:r>
            <a:r>
              <a:rPr lang="en-US" dirty="0" smtClean="0"/>
              <a:t> is programming (hacking).</a:t>
            </a:r>
            <a:endParaRPr lang="en-US" dirty="0" smtClean="0"/>
          </a:p>
          <a:p>
            <a:r>
              <a:rPr lang="en-US" dirty="0" smtClean="0"/>
              <a:t>Ask </a:t>
            </a:r>
            <a:r>
              <a:rPr lang="en-US" dirty="0" smtClean="0"/>
              <a:t>professors or other students </a:t>
            </a:r>
            <a:r>
              <a:rPr lang="en-US" dirty="0" smtClean="0"/>
              <a:t>for help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Use Google/Bing search to find answers (e.g., “</a:t>
            </a:r>
            <a:r>
              <a:rPr lang="en-US" dirty="0" err="1" smtClean="0"/>
              <a:t>LaTeX</a:t>
            </a:r>
            <a:r>
              <a:rPr lang="en-US" dirty="0" smtClean="0"/>
              <a:t> symbols”, etc.).</a:t>
            </a:r>
          </a:p>
          <a:p>
            <a:r>
              <a:rPr lang="en-US" dirty="0" smtClean="0"/>
              <a:t>Try things and see what happens….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9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literacy for math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LaTeX</a:t>
            </a:r>
            <a:r>
              <a:rPr lang="en-US" dirty="0" smtClean="0"/>
              <a:t> including </a:t>
            </a:r>
            <a:r>
              <a:rPr lang="en-US" dirty="0" err="1" smtClean="0"/>
              <a:t>graphicx</a:t>
            </a:r>
            <a:r>
              <a:rPr lang="en-US" dirty="0" smtClean="0"/>
              <a:t>, </a:t>
            </a:r>
            <a:r>
              <a:rPr lang="en-US" dirty="0" err="1" smtClean="0"/>
              <a:t>BibTeX</a:t>
            </a:r>
            <a:r>
              <a:rPr lang="en-US" dirty="0" smtClean="0"/>
              <a:t> &amp; Beamer</a:t>
            </a:r>
          </a:p>
          <a:p>
            <a:r>
              <a:rPr lang="en-US" dirty="0" err="1" smtClean="0"/>
              <a:t>Mathematica</a:t>
            </a:r>
            <a:r>
              <a:rPr lang="en-US" dirty="0" smtClean="0"/>
              <a:t> or Maple, and </a:t>
            </a:r>
            <a:r>
              <a:rPr lang="en-US" dirty="0" err="1" smtClean="0"/>
              <a:t>Matlab</a:t>
            </a:r>
            <a:r>
              <a:rPr lang="en-US" dirty="0" smtClean="0"/>
              <a:t> (if at all applied) or free </a:t>
            </a:r>
            <a:r>
              <a:rPr lang="en-US" dirty="0" err="1" smtClean="0"/>
              <a:t>altenatives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Maxima and Sage; Octave or </a:t>
            </a:r>
            <a:r>
              <a:rPr lang="en-US" dirty="0" err="1" smtClean="0"/>
              <a:t>SciLab</a:t>
            </a:r>
            <a:r>
              <a:rPr lang="en-US" dirty="0" smtClean="0"/>
              <a:t>; Python</a:t>
            </a:r>
          </a:p>
          <a:p>
            <a:r>
              <a:rPr lang="en-US" dirty="0" smtClean="0"/>
              <a:t>Drawing program like </a:t>
            </a:r>
            <a:r>
              <a:rPr lang="en-US" dirty="0" err="1" smtClean="0"/>
              <a:t>Inkscape</a:t>
            </a:r>
            <a:r>
              <a:rPr lang="en-US" dirty="0" smtClean="0"/>
              <a:t> (Illustrator)</a:t>
            </a:r>
          </a:p>
          <a:p>
            <a:r>
              <a:rPr lang="en-US" dirty="0" err="1" smtClean="0"/>
              <a:t>MathSciNet</a:t>
            </a:r>
            <a:r>
              <a:rPr lang="en-US" smtClean="0"/>
              <a:t>  </a:t>
            </a:r>
            <a:endParaRPr lang="en-US" dirty="0" smtClean="0"/>
          </a:p>
          <a:p>
            <a:r>
              <a:rPr lang="en-US" dirty="0" smtClean="0"/>
              <a:t>Linux and/or Unix (in addition to Windows, </a:t>
            </a:r>
            <a:r>
              <a:rPr lang="en-US" dirty="0" err="1" smtClean="0"/>
              <a:t>MacOS</a:t>
            </a:r>
            <a:r>
              <a:rPr lang="en-US" dirty="0" smtClean="0"/>
              <a:t>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0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Pronunciation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Name comes from Greek </a:t>
            </a:r>
            <a:r>
              <a:rPr lang="en-US" dirty="0" smtClean="0">
                <a:latin typeface="Symbol" charset="0"/>
                <a:cs typeface="+mn-cs"/>
              </a:rPr>
              <a:t>tec.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Means both art and technology.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Rhymes with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belch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altLang="ja-JP" dirty="0" smtClean="0">
                <a:latin typeface="Arial"/>
                <a:cs typeface="+mn-cs"/>
              </a:rPr>
              <a:t>….</a:t>
            </a:r>
            <a:r>
              <a:rPr lang="en-US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Does not rhyme with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sex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! </a:t>
            </a:r>
          </a:p>
          <a:p>
            <a:pPr eaLnBrk="1" hangingPunct="1">
              <a:defRPr/>
            </a:pPr>
            <a:r>
              <a:rPr lang="en-US" i="1" dirty="0" smtClean="0">
                <a:cs typeface="+mn-cs"/>
              </a:rPr>
              <a:t>However: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LaTeX</a:t>
            </a:r>
            <a:r>
              <a:rPr lang="en-US" dirty="0" smtClean="0">
                <a:cs typeface="+mn-cs"/>
              </a:rPr>
              <a:t> is sometimes pronounced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lay-</a:t>
            </a:r>
            <a:r>
              <a:rPr lang="en-US" dirty="0" err="1" smtClean="0">
                <a:cs typeface="+mn-cs"/>
              </a:rPr>
              <a:t>tex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 (as in a type of rubber).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does TeX consist of?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A </a:t>
            </a:r>
            <a:r>
              <a:rPr lang="en-US" sz="2800" i="1" dirty="0" smtClean="0">
                <a:cs typeface="+mn-cs"/>
              </a:rPr>
              <a:t>language</a:t>
            </a:r>
            <a:r>
              <a:rPr lang="en-US" sz="2800" dirty="0" smtClean="0">
                <a:cs typeface="+mn-cs"/>
              </a:rPr>
              <a:t> and </a:t>
            </a:r>
            <a:r>
              <a:rPr lang="en-US" sz="2800" i="1" dirty="0" smtClean="0">
                <a:cs typeface="+mn-cs"/>
              </a:rPr>
              <a:t>software.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Knuth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s part </a:t>
            </a:r>
            <a:r>
              <a:rPr lang="en-US" sz="2800" dirty="0" err="1" smtClean="0">
                <a:cs typeface="+mn-cs"/>
              </a:rPr>
              <a:t>TeX</a:t>
            </a:r>
            <a:r>
              <a:rPr lang="en-US" sz="2800" dirty="0" smtClean="0">
                <a:cs typeface="+mn-cs"/>
              </a:rPr>
              <a:t>, plus </a:t>
            </a:r>
            <a:r>
              <a:rPr lang="en-US" sz="2800" i="1" dirty="0" smtClean="0">
                <a:cs typeface="+mn-cs"/>
              </a:rPr>
              <a:t>packages</a:t>
            </a:r>
            <a:r>
              <a:rPr lang="en-US" sz="2800" dirty="0" smtClean="0">
                <a:cs typeface="+mn-cs"/>
              </a:rPr>
              <a:t> (like </a:t>
            </a:r>
            <a:r>
              <a:rPr lang="en-US" sz="2800" dirty="0" err="1" smtClean="0">
                <a:cs typeface="+mn-cs"/>
              </a:rPr>
              <a:t>LaTex</a:t>
            </a:r>
            <a:r>
              <a:rPr lang="en-US" sz="2800" dirty="0" smtClean="0">
                <a:cs typeface="+mn-cs"/>
              </a:rPr>
              <a:t>) 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Knuth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s ultimate version of the </a:t>
            </a:r>
            <a:r>
              <a:rPr lang="en-US" sz="2800" dirty="0" err="1" smtClean="0">
                <a:cs typeface="+mn-cs"/>
              </a:rPr>
              <a:t>TeX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i="1" dirty="0" smtClean="0">
                <a:cs typeface="+mn-cs"/>
              </a:rPr>
              <a:t>program</a:t>
            </a:r>
            <a:r>
              <a:rPr lang="en-US" sz="2800" dirty="0" smtClean="0">
                <a:cs typeface="+mn-cs"/>
              </a:rPr>
              <a:t> was released in 1983. 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Knuth: </a:t>
            </a:r>
            <a:r>
              <a:rPr lang="ja-JP" altLang="en-US" sz="2800" dirty="0" smtClean="0">
                <a:latin typeface="Arial"/>
                <a:cs typeface="+mn-cs"/>
              </a:rPr>
              <a:t>“</a:t>
            </a:r>
            <a:r>
              <a:rPr lang="en-US" sz="2800" dirty="0" smtClean="0">
                <a:cs typeface="+mn-cs"/>
              </a:rPr>
              <a:t>There will be no more changes.</a:t>
            </a:r>
            <a:r>
              <a:rPr lang="ja-JP" altLang="en-US" sz="2800" dirty="0" smtClean="0">
                <a:latin typeface="Arial"/>
                <a:cs typeface="+mn-cs"/>
              </a:rPr>
              <a:t>”</a:t>
            </a:r>
            <a:r>
              <a:rPr lang="en-US" sz="2800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sz="2800" u="sng" dirty="0" smtClean="0">
                <a:cs typeface="+mn-cs"/>
              </a:rPr>
              <a:t>The </a:t>
            </a:r>
            <a:r>
              <a:rPr lang="en-US" sz="2800" u="sng" dirty="0" err="1" smtClean="0">
                <a:cs typeface="+mn-cs"/>
              </a:rPr>
              <a:t>TeX</a:t>
            </a:r>
            <a:r>
              <a:rPr lang="en-US" sz="2800" u="sng" dirty="0" smtClean="0">
                <a:cs typeface="+mn-cs"/>
              </a:rPr>
              <a:t> Book</a:t>
            </a:r>
            <a:r>
              <a:rPr lang="en-US" sz="2800" dirty="0" smtClean="0">
                <a:cs typeface="+mn-cs"/>
              </a:rPr>
              <a:t> (1986) ultimate </a:t>
            </a:r>
            <a:r>
              <a:rPr lang="en-US" sz="2800" dirty="0" err="1" smtClean="0">
                <a:cs typeface="+mn-cs"/>
              </a:rPr>
              <a:t>TeX</a:t>
            </a:r>
            <a:r>
              <a:rPr lang="en-US" sz="2800" dirty="0" smtClean="0">
                <a:cs typeface="+mn-cs"/>
              </a:rPr>
              <a:t> language reference.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Other Knuth books: on the program, fonts, etc. </a:t>
            </a:r>
            <a:endParaRPr lang="en-US" sz="2800" u="sng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j-cs"/>
              </a:rPr>
              <a:t>2. LaTeX and other packages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Ancient history &amp; </a:t>
            </a:r>
            <a:r>
              <a:rPr lang="en-US" dirty="0" err="1" smtClean="0">
                <a:cs typeface="+mj-cs"/>
              </a:rPr>
              <a:t>lagacy</a:t>
            </a:r>
            <a:endParaRPr lang="en-US" dirty="0" smtClean="0">
              <a:cs typeface="+mj-cs"/>
            </a:endParaRP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TeX</a:t>
            </a:r>
            <a:r>
              <a:rPr lang="en-US" dirty="0" smtClean="0">
                <a:cs typeface="+mn-cs"/>
              </a:rPr>
              <a:t> is a primitive </a:t>
            </a:r>
            <a:r>
              <a:rPr lang="en-US" i="1" dirty="0" smtClean="0">
                <a:cs typeface="+mn-cs"/>
              </a:rPr>
              <a:t>typesetting engine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(by Knuth)</a:t>
            </a:r>
            <a:r>
              <a:rPr lang="en-US" dirty="0" smtClean="0">
                <a:cs typeface="+mn-cs"/>
              </a:rPr>
              <a:t> that is programmable.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P</a:t>
            </a:r>
            <a:r>
              <a:rPr lang="en-US" dirty="0" smtClean="0">
                <a:cs typeface="+mn-cs"/>
              </a:rPr>
              <a:t>rograms can be put together into </a:t>
            </a:r>
            <a:r>
              <a:rPr lang="en-US" i="1" dirty="0" smtClean="0">
                <a:cs typeface="+mn-cs"/>
              </a:rPr>
              <a:t>packages</a:t>
            </a:r>
            <a:r>
              <a:rPr lang="en-US" dirty="0" smtClean="0">
                <a:cs typeface="+mn-cs"/>
              </a:rPr>
              <a:t>.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These define </a:t>
            </a:r>
            <a:r>
              <a:rPr lang="en-US" i="1" dirty="0" smtClean="0">
                <a:cs typeface="+mn-cs"/>
              </a:rPr>
              <a:t>dialects</a:t>
            </a:r>
            <a:r>
              <a:rPr lang="en-US" dirty="0" smtClean="0">
                <a:cs typeface="+mn-cs"/>
              </a:rPr>
              <a:t> and </a:t>
            </a:r>
            <a:r>
              <a:rPr lang="en-US" i="1" dirty="0" smtClean="0">
                <a:cs typeface="+mn-cs"/>
              </a:rPr>
              <a:t>styles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With the final version of the </a:t>
            </a:r>
            <a:r>
              <a:rPr lang="en-US" dirty="0" err="1" smtClean="0">
                <a:cs typeface="+mn-cs"/>
              </a:rPr>
              <a:t>TeX</a:t>
            </a:r>
            <a:r>
              <a:rPr lang="en-US" dirty="0" smtClean="0">
                <a:cs typeface="+mn-cs"/>
              </a:rPr>
              <a:t> program, Knuth released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err="1" smtClean="0">
                <a:cs typeface="+mn-cs"/>
              </a:rPr>
              <a:t>PlainTex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altLang="ja-JP" dirty="0" smtClean="0">
                <a:latin typeface="Arial"/>
                <a:cs typeface="+mn-cs"/>
              </a:rPr>
              <a:t>,</a:t>
            </a:r>
            <a:r>
              <a:rPr lang="en-US" dirty="0" smtClean="0">
                <a:cs typeface="+mn-cs"/>
              </a:rPr>
              <a:t> and the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Vanilla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 style.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832</TotalTime>
  <Words>2093</Words>
  <Application>Microsoft Macintosh PowerPoint</Application>
  <PresentationFormat>On-screen Show (4:3)</PresentationFormat>
  <Paragraphs>278</Paragraphs>
  <Slides>56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Compass</vt:lpstr>
      <vt:lpstr>Equation</vt:lpstr>
      <vt:lpstr>An introduction to LaTeX</vt:lpstr>
      <vt:lpstr>Robbie Robinson</vt:lpstr>
      <vt:lpstr>1. What is TeX?</vt:lpstr>
      <vt:lpstr>Tex is:</vt:lpstr>
      <vt:lpstr>Origin</vt:lpstr>
      <vt:lpstr>Pronunciation</vt:lpstr>
      <vt:lpstr>What does TeX consist of?</vt:lpstr>
      <vt:lpstr>2. LaTeX and other packages</vt:lpstr>
      <vt:lpstr>Ancient history &amp; lagacy</vt:lpstr>
      <vt:lpstr>More history: AMS-TeX… </vt:lpstr>
      <vt:lpstr>Still more history: LaTeX…</vt:lpstr>
      <vt:lpstr>Innovations in LaTeX</vt:lpstr>
      <vt:lpstr>Current State of the Art</vt:lpstr>
      <vt:lpstr>Distributions.</vt:lpstr>
      <vt:lpstr>GUI Front Ends</vt:lpstr>
      <vt:lpstr>References</vt:lpstr>
      <vt:lpstr>3. Using TeX </vt:lpstr>
      <vt:lpstr>Mark-up</vt:lpstr>
      <vt:lpstr>Ideology </vt:lpstr>
      <vt:lpstr>Logical Document Design in TeX</vt:lpstr>
      <vt:lpstr>How do you demand italics?</vt:lpstr>
      <vt:lpstr>Font control in La-TeX.</vt:lpstr>
      <vt:lpstr>4. Typing Mathematics.</vt:lpstr>
      <vt:lpstr>More TeX v.s. HTML </vt:lpstr>
      <vt:lpstr>Example</vt:lpstr>
      <vt:lpstr>Knuth’s poor choice of delimiters </vt:lpstr>
      <vt:lpstr>LaTeX corrects Knuth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Document structure.</vt:lpstr>
      <vt:lpstr>Starting and finishing</vt:lpstr>
      <vt:lpstr>Partitioning your document</vt:lpstr>
      <vt:lpstr>Adding packages and macros</vt:lpstr>
      <vt:lpstr>Adding Comments</vt:lpstr>
      <vt:lpstr>Other useful things to do </vt:lpstr>
      <vt:lpstr>6. The LaTeX workflow</vt:lpstr>
      <vt:lpstr>The TeXworks window </vt:lpstr>
      <vt:lpstr>Choose “Syntax Coloring” in “Format”</vt:lpstr>
      <vt:lpstr>Choose “pdfLaTeX” and GO</vt:lpstr>
      <vt:lpstr>Errors (need to be fixed)</vt:lpstr>
      <vt:lpstr>(Finally) the result</vt:lpstr>
      <vt:lpstr>Run twice or more</vt:lpstr>
      <vt:lpstr>The perils of artificial intelligence</vt:lpstr>
      <vt:lpstr>7. Useful Programs</vt:lpstr>
      <vt:lpstr>Graphics</vt:lpstr>
      <vt:lpstr>Bibtex</vt:lpstr>
      <vt:lpstr>WYSIWYG </vt:lpstr>
      <vt:lpstr>Beamer</vt:lpstr>
      <vt:lpstr>8. The last word</vt:lpstr>
      <vt:lpstr>Advice</vt:lpstr>
      <vt:lpstr>Computer literacy for math students</vt:lpstr>
    </vt:vector>
  </TitlesOfParts>
  <Company>GWU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What is TeX?</dc:title>
  <dc:creator>E. Arthur Robinson, Jr.</dc:creator>
  <cp:lastModifiedBy>CCAS GWU</cp:lastModifiedBy>
  <cp:revision>59</cp:revision>
  <dcterms:created xsi:type="dcterms:W3CDTF">2004-01-21T18:24:20Z</dcterms:created>
  <dcterms:modified xsi:type="dcterms:W3CDTF">2014-09-23T18:20:20Z</dcterms:modified>
</cp:coreProperties>
</file>